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0"/>
  </p:notesMasterIdLst>
  <p:sldIdLst>
    <p:sldId id="256" r:id="rId2"/>
    <p:sldId id="318" r:id="rId3"/>
    <p:sldId id="319" r:id="rId4"/>
    <p:sldId id="274" r:id="rId5"/>
    <p:sldId id="275" r:id="rId6"/>
    <p:sldId id="276" r:id="rId7"/>
    <p:sldId id="277" r:id="rId8"/>
    <p:sldId id="270" r:id="rId9"/>
    <p:sldId id="301" r:id="rId10"/>
    <p:sldId id="321" r:id="rId11"/>
    <p:sldId id="322" r:id="rId12"/>
    <p:sldId id="302" r:id="rId13"/>
    <p:sldId id="303" r:id="rId14"/>
    <p:sldId id="304" r:id="rId15"/>
    <p:sldId id="305" r:id="rId16"/>
    <p:sldId id="320" r:id="rId17"/>
    <p:sldId id="323" r:id="rId18"/>
    <p:sldId id="306" r:id="rId19"/>
    <p:sldId id="307" r:id="rId20"/>
    <p:sldId id="308" r:id="rId21"/>
    <p:sldId id="309" r:id="rId22"/>
    <p:sldId id="310" r:id="rId23"/>
    <p:sldId id="311" r:id="rId24"/>
    <p:sldId id="312" r:id="rId25"/>
    <p:sldId id="313" r:id="rId26"/>
    <p:sldId id="329" r:id="rId27"/>
    <p:sldId id="263" r:id="rId28"/>
    <p:sldId id="331" r:id="rId29"/>
    <p:sldId id="326" r:id="rId30"/>
    <p:sldId id="315" r:id="rId31"/>
    <p:sldId id="316" r:id="rId32"/>
    <p:sldId id="282" r:id="rId33"/>
    <p:sldId id="332" r:id="rId34"/>
    <p:sldId id="355" r:id="rId35"/>
    <p:sldId id="334" r:id="rId36"/>
    <p:sldId id="335" r:id="rId37"/>
    <p:sldId id="336" r:id="rId38"/>
    <p:sldId id="338" r:id="rId39"/>
    <p:sldId id="285" r:id="rId40"/>
    <p:sldId id="286" r:id="rId41"/>
    <p:sldId id="294" r:id="rId42"/>
    <p:sldId id="295" r:id="rId43"/>
    <p:sldId id="291" r:id="rId44"/>
    <p:sldId id="292" r:id="rId45"/>
    <p:sldId id="293" r:id="rId46"/>
    <p:sldId id="356" r:id="rId47"/>
    <p:sldId id="363" r:id="rId48"/>
    <p:sldId id="317" r:id="rId49"/>
    <p:sldId id="339" r:id="rId50"/>
    <p:sldId id="340" r:id="rId51"/>
    <p:sldId id="343" r:id="rId52"/>
    <p:sldId id="342" r:id="rId53"/>
    <p:sldId id="344" r:id="rId54"/>
    <p:sldId id="358" r:id="rId55"/>
    <p:sldId id="346" r:id="rId56"/>
    <p:sldId id="359" r:id="rId57"/>
    <p:sldId id="348" r:id="rId58"/>
    <p:sldId id="360" r:id="rId59"/>
    <p:sldId id="350" r:id="rId60"/>
    <p:sldId id="361" r:id="rId61"/>
    <p:sldId id="352" r:id="rId62"/>
    <p:sldId id="362" r:id="rId63"/>
    <p:sldId id="297" r:id="rId64"/>
    <p:sldId id="354" r:id="rId65"/>
    <p:sldId id="298" r:id="rId66"/>
    <p:sldId id="299" r:id="rId67"/>
    <p:sldId id="300" r:id="rId68"/>
    <p:sldId id="35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95" autoAdjust="0"/>
  </p:normalViewPr>
  <p:slideViewPr>
    <p:cSldViewPr>
      <p:cViewPr>
        <p:scale>
          <a:sx n="71" d="100"/>
          <a:sy n="71" d="100"/>
        </p:scale>
        <p:origin x="-1301"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70751-CB61-4750-BF3B-E85BD909DF5F}" type="datetimeFigureOut">
              <a:rPr lang="fr-CA" smtClean="0"/>
              <a:pPr/>
              <a:t>2015-03-18</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F6E9B-D637-4330-ACD8-AECAA98D4C5E}" type="slidenum">
              <a:rPr lang="fr-CA" smtClean="0"/>
              <a:pPr/>
              <a:t>‹N°›</a:t>
            </a:fld>
            <a:endParaRPr lang="fr-CA"/>
          </a:p>
        </p:txBody>
      </p:sp>
    </p:spTree>
    <p:extLst>
      <p:ext uri="{BB962C8B-B14F-4D97-AF65-F5344CB8AC3E}">
        <p14:creationId xmlns:p14="http://schemas.microsoft.com/office/powerpoint/2010/main" val="256502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fr.wikipedia.org/wiki/Union_astronomique_internationale"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fr.wikipedia.org/wiki/Washington_(district_de_Columbia)"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Bienvenue</a:t>
            </a:r>
            <a:r>
              <a:rPr lang="fr-CA" baseline="0" dirty="0" smtClean="0"/>
              <a:t> à la présentation sur les comètes dont c’est le thème pour l’année 2015 de la FAAQ (Fédération des astronomes amateurs du Québec).</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1</a:t>
            </a:fld>
            <a:endParaRPr lang="fr-CA"/>
          </a:p>
        </p:txBody>
      </p:sp>
    </p:spTree>
    <p:extLst>
      <p:ext uri="{BB962C8B-B14F-4D97-AF65-F5344CB8AC3E}">
        <p14:creationId xmlns:p14="http://schemas.microsoft.com/office/powerpoint/2010/main" val="189051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Une équipe d’astronomes de l’IAP (CNRS/UPMC), de l’IRAM (CNRS) et de l’IPAG (CNRS/Université Joseph Fourier) viennent de mettre en évidence, pour la première fois, deux familles de comètes extrasolaires, ou « exocomètes ».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Cette découverte a été faite autour de l'étoile β Pictoris. Une première famille est constituée d'</a:t>
            </a:r>
            <a:r>
              <a:rPr lang="fr-CA" sz="1200" b="0" i="0" kern="1200" dirty="0" err="1" smtClean="0">
                <a:solidFill>
                  <a:schemeClr val="tx1"/>
                </a:solidFill>
                <a:latin typeface="+mn-lt"/>
                <a:ea typeface="+mn-ea"/>
                <a:cs typeface="+mn-cs"/>
              </a:rPr>
              <a:t>exocomètes</a:t>
            </a:r>
            <a:r>
              <a:rPr lang="fr-CA" sz="1200" b="0" i="0" kern="1200" dirty="0" smtClean="0">
                <a:solidFill>
                  <a:schemeClr val="tx1"/>
                </a:solidFill>
                <a:latin typeface="+mn-lt"/>
                <a:ea typeface="+mn-ea"/>
                <a:cs typeface="+mn-cs"/>
              </a:rPr>
              <a:t> anciennes situées à proximité de l'étoile. La seconde famille contient des exocomètes probablement issues de la fragmentation récente d'un ou de quelques objets plus gros.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Pour la première fois, une étude statistique globale permet de déterminer les propriétés physiques et orbitales d'un grand nombre de ces exocomètes.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Cette étude, publiée dans la revue Nature le 22 octobre, donne une vision originale et sans précédent des mécanismes à l'œuvre dans un système planétaire jeune qui ressemble à ce que devait être notre propre Système solaire juste après sa formation il y a 4,5 milliard d'années.</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Source : http://www.insu.cnrs.fr/node/5055</a:t>
            </a:r>
            <a:endParaRPr lang="fr-CA" b="0"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On mentionne ici les principaux éléments</a:t>
            </a:r>
            <a:r>
              <a:rPr lang="fr-CA" baseline="0" dirty="0" smtClean="0"/>
              <a:t> d’une comète, soit le noyau, la chevelure, la queue ionisée et la queue de poussière.</a:t>
            </a:r>
          </a:p>
          <a:p>
            <a:endParaRPr lang="fr-CA" baseline="0" dirty="0" smtClean="0"/>
          </a:p>
          <a:p>
            <a:r>
              <a:rPr lang="fr-CA" baseline="0" dirty="0" smtClean="0"/>
              <a:t>À la question où est le Soleil, l’auditoire doit répondre que la queue « ionisée » est toujours en direction opposée au Soleil.   Donc, sur cette photo, le Soleil est à gauche.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Le </a:t>
            </a:r>
            <a:r>
              <a:rPr lang="fr-CA" sz="1200" b="1" i="0" kern="1200" dirty="0" smtClean="0">
                <a:solidFill>
                  <a:schemeClr val="tx1"/>
                </a:solidFill>
                <a:latin typeface="+mn-lt"/>
                <a:ea typeface="+mn-ea"/>
                <a:cs typeface="+mn-cs"/>
              </a:rPr>
              <a:t>noyau</a:t>
            </a:r>
            <a:r>
              <a:rPr lang="fr-CA" sz="1200" b="0" i="0" kern="1200" dirty="0" smtClean="0">
                <a:solidFill>
                  <a:schemeClr val="tx1"/>
                </a:solidFill>
                <a:latin typeface="+mn-lt"/>
                <a:ea typeface="+mn-ea"/>
                <a:cs typeface="+mn-cs"/>
              </a:rPr>
              <a:t> d'une </a:t>
            </a:r>
            <a:r>
              <a:rPr lang="fr-CA" sz="1200" b="0" i="0" u="none" strike="noStrike" kern="1200" dirty="0" smtClean="0">
                <a:solidFill>
                  <a:schemeClr val="tx1"/>
                </a:solidFill>
                <a:latin typeface="+mn-lt"/>
                <a:ea typeface="+mn-ea"/>
                <a:cs typeface="+mn-cs"/>
              </a:rPr>
              <a:t>comète</a:t>
            </a:r>
            <a:r>
              <a:rPr lang="fr-CA" sz="1200" b="0" i="0" kern="1200" dirty="0" smtClean="0">
                <a:solidFill>
                  <a:schemeClr val="tx1"/>
                </a:solidFill>
                <a:latin typeface="+mn-lt"/>
                <a:ea typeface="+mn-ea"/>
                <a:cs typeface="+mn-cs"/>
              </a:rPr>
              <a:t> est la partie solide et centrale de cette dernière. Le noyau d'une comète est composé de </a:t>
            </a:r>
            <a:r>
              <a:rPr lang="fr-CA" sz="1200" b="0" i="0" u="none" strike="noStrike" kern="1200" dirty="0" smtClean="0">
                <a:solidFill>
                  <a:schemeClr val="tx1"/>
                </a:solidFill>
                <a:latin typeface="+mn-lt"/>
                <a:ea typeface="+mn-ea"/>
                <a:cs typeface="+mn-cs"/>
              </a:rPr>
              <a:t>roche</a:t>
            </a:r>
            <a:r>
              <a:rPr lang="fr-CA" sz="1200" b="0" i="0" kern="1200" dirty="0" smtClean="0">
                <a:solidFill>
                  <a:schemeClr val="tx1"/>
                </a:solidFill>
                <a:latin typeface="+mn-lt"/>
                <a:ea typeface="+mn-ea"/>
                <a:cs typeface="+mn-cs"/>
              </a:rPr>
              <a:t>, de </a:t>
            </a:r>
            <a:r>
              <a:rPr lang="fr-CA" sz="1200" b="0" i="0" u="none" strike="noStrike" kern="1200" dirty="0" smtClean="0">
                <a:solidFill>
                  <a:schemeClr val="tx1"/>
                </a:solidFill>
                <a:latin typeface="+mn-lt"/>
                <a:ea typeface="+mn-ea"/>
                <a:cs typeface="+mn-cs"/>
              </a:rPr>
              <a:t>poussière</a:t>
            </a:r>
            <a:r>
              <a:rPr lang="fr-CA" sz="1200" b="0" i="0" kern="1200" dirty="0" smtClean="0">
                <a:solidFill>
                  <a:schemeClr val="tx1"/>
                </a:solidFill>
                <a:latin typeface="+mn-lt"/>
                <a:ea typeface="+mn-ea"/>
                <a:cs typeface="+mn-cs"/>
              </a:rPr>
              <a:t> et de </a:t>
            </a:r>
            <a:r>
              <a:rPr lang="fr-CA" sz="1200" b="0" i="0" u="none" strike="noStrike" kern="1200" dirty="0" smtClean="0">
                <a:solidFill>
                  <a:schemeClr val="tx1"/>
                </a:solidFill>
                <a:latin typeface="+mn-lt"/>
                <a:ea typeface="+mn-ea"/>
                <a:cs typeface="+mn-cs"/>
              </a:rPr>
              <a:t>gaz</a:t>
            </a:r>
            <a:r>
              <a:rPr lang="fr-CA" sz="1200" b="0" i="0" kern="1200" dirty="0" smtClean="0">
                <a:solidFill>
                  <a:schemeClr val="tx1"/>
                </a:solidFill>
                <a:latin typeface="+mn-lt"/>
                <a:ea typeface="+mn-ea"/>
                <a:cs typeface="+mn-cs"/>
              </a:rPr>
              <a:t> gelés.</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plupart des noyaux ne mesurent pas plus de 16 km.</a:t>
            </a:r>
          </a:p>
          <a:p>
            <a:endParaRPr lang="fr-CA" sz="1200" b="0" i="0" kern="1200" dirty="0" smtClean="0">
              <a:solidFill>
                <a:schemeClr val="tx1"/>
              </a:solidFill>
              <a:latin typeface="+mn-lt"/>
              <a:ea typeface="+mn-ea"/>
              <a:cs typeface="+mn-cs"/>
            </a:endParaRPr>
          </a:p>
          <a:p>
            <a:r>
              <a:rPr lang="fr-CA" dirty="0" smtClean="0"/>
              <a:t>Source : </a:t>
            </a:r>
            <a:r>
              <a:rPr lang="fr-CA" dirty="0" err="1" smtClean="0"/>
              <a:t>Wikipédia</a:t>
            </a:r>
            <a:endParaRPr lang="fr-CA" dirty="0" smtClean="0"/>
          </a:p>
          <a:p>
            <a:r>
              <a:rPr lang="fr-CA" dirty="0" smtClean="0"/>
              <a:t>Source photo : ESA</a:t>
            </a:r>
          </a:p>
          <a:p>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La chevelure, ou </a:t>
            </a:r>
            <a:r>
              <a:rPr lang="fr-CA" sz="1200" b="0" i="1" kern="1200" dirty="0" smtClean="0">
                <a:solidFill>
                  <a:schemeClr val="tx1"/>
                </a:solidFill>
                <a:latin typeface="+mn-lt"/>
                <a:ea typeface="+mn-ea"/>
                <a:cs typeface="+mn-cs"/>
              </a:rPr>
              <a:t>coma</a:t>
            </a:r>
            <a:r>
              <a:rPr lang="fr-CA" sz="1200" b="0" i="0" kern="1200" dirty="0" smtClean="0">
                <a:solidFill>
                  <a:schemeClr val="tx1"/>
                </a:solidFill>
                <a:latin typeface="+mn-lt"/>
                <a:ea typeface="+mn-ea"/>
                <a:cs typeface="+mn-cs"/>
              </a:rPr>
              <a:t>, forme un halo à peu près sphérique entourant le noyau et constitué de particules neutres de gaz et de poussières issus de ce noyau. Ces particules sont libérés sous forme de jets lorsque la comète se rapproche du Soleil, provoquant la </a:t>
            </a:r>
            <a:r>
              <a:rPr lang="fr-CA" sz="1200" b="0" i="0" u="none" strike="noStrike" kern="1200" dirty="0" smtClean="0">
                <a:solidFill>
                  <a:schemeClr val="tx1"/>
                </a:solidFill>
                <a:latin typeface="+mn-lt"/>
                <a:ea typeface="+mn-ea"/>
                <a:cs typeface="+mn-cs"/>
              </a:rPr>
              <a:t>sublimation</a:t>
            </a:r>
            <a:r>
              <a:rPr lang="fr-CA" sz="1200" b="0" i="0" kern="1200" dirty="0" smtClean="0">
                <a:solidFill>
                  <a:schemeClr val="tx1"/>
                </a:solidFill>
                <a:latin typeface="+mn-lt"/>
                <a:ea typeface="+mn-ea"/>
                <a:cs typeface="+mn-cs"/>
              </a:rPr>
              <a:t> des glaces du noyau.</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Son diamètre est généralement compris entre 50 000 et 250 000 kilomètres, avec des limites extrêmes de 15 000 et 1 800 000 kilomètres. La chevelure s'identifie fréquemment avec la tête de la comète, étant donné le faible diamètre relatif du noyau.</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Les analyses du gaz de la chevelure de la comète de Halley indiquent que celle-ci contient 80 % d'</a:t>
            </a:r>
            <a:r>
              <a:rPr lang="fr-CA" sz="1200" b="0" i="0" u="none" strike="noStrike" kern="1200" dirty="0" smtClean="0">
                <a:solidFill>
                  <a:schemeClr val="tx1"/>
                </a:solidFill>
                <a:latin typeface="+mn-lt"/>
                <a:ea typeface="+mn-ea"/>
                <a:cs typeface="+mn-cs"/>
              </a:rPr>
              <a:t>eau</a:t>
            </a:r>
            <a:r>
              <a:rPr lang="fr-CA" sz="1200" b="0" i="0" kern="1200" dirty="0" smtClean="0">
                <a:solidFill>
                  <a:schemeClr val="tx1"/>
                </a:solidFill>
                <a:latin typeface="+mn-lt"/>
                <a:ea typeface="+mn-ea"/>
                <a:cs typeface="+mn-cs"/>
              </a:rPr>
              <a:t>, 10 % de </a:t>
            </a:r>
            <a:r>
              <a:rPr lang="fr-CA" sz="1200" b="0" i="0" u="none" strike="noStrike" kern="1200" dirty="0" smtClean="0">
                <a:solidFill>
                  <a:schemeClr val="tx1"/>
                </a:solidFill>
                <a:latin typeface="+mn-lt"/>
                <a:ea typeface="+mn-ea"/>
                <a:cs typeface="+mn-cs"/>
              </a:rPr>
              <a:t>monoxyde de carbone</a:t>
            </a:r>
            <a:r>
              <a:rPr lang="fr-CA" sz="1200" b="0" i="0" kern="1200" dirty="0" smtClean="0">
                <a:solidFill>
                  <a:schemeClr val="tx1"/>
                </a:solidFill>
                <a:latin typeface="+mn-lt"/>
                <a:ea typeface="+mn-ea"/>
                <a:cs typeface="+mn-cs"/>
              </a:rPr>
              <a:t>, 3 % de </a:t>
            </a:r>
            <a:r>
              <a:rPr lang="fr-CA" sz="1200" b="0" i="0" u="none" strike="noStrike" kern="1200" dirty="0" smtClean="0">
                <a:solidFill>
                  <a:schemeClr val="tx1"/>
                </a:solidFill>
                <a:latin typeface="+mn-lt"/>
                <a:ea typeface="+mn-ea"/>
                <a:cs typeface="+mn-cs"/>
              </a:rPr>
              <a:t>dioxyde de carbone</a:t>
            </a:r>
            <a:r>
              <a:rPr lang="fr-CA" sz="1200" b="0" i="0" kern="1200" dirty="0" smtClean="0">
                <a:solidFill>
                  <a:schemeClr val="tx1"/>
                </a:solidFill>
                <a:latin typeface="+mn-lt"/>
                <a:ea typeface="+mn-ea"/>
                <a:cs typeface="+mn-cs"/>
              </a:rPr>
              <a:t>, 2 % de </a:t>
            </a:r>
            <a:r>
              <a:rPr lang="fr-CA" sz="1200" b="0" i="0" u="none" strike="noStrike" kern="1200" dirty="0" smtClean="0">
                <a:solidFill>
                  <a:schemeClr val="tx1"/>
                </a:solidFill>
                <a:latin typeface="+mn-lt"/>
                <a:ea typeface="+mn-ea"/>
                <a:cs typeface="+mn-cs"/>
              </a:rPr>
              <a:t>méthane</a:t>
            </a:r>
            <a:r>
              <a:rPr lang="fr-CA" sz="1200" b="0" i="0" kern="1200" dirty="0" smtClean="0">
                <a:solidFill>
                  <a:schemeClr val="tx1"/>
                </a:solidFill>
                <a:latin typeface="+mn-lt"/>
                <a:ea typeface="+mn-ea"/>
                <a:cs typeface="+mn-cs"/>
              </a:rPr>
              <a:t>, moins de 1,5 % d'</a:t>
            </a:r>
            <a:r>
              <a:rPr lang="fr-CA" sz="1200" b="0" i="0" u="none" strike="noStrike" kern="1200" dirty="0" smtClean="0">
                <a:solidFill>
                  <a:schemeClr val="tx1"/>
                </a:solidFill>
                <a:latin typeface="+mn-lt"/>
                <a:ea typeface="+mn-ea"/>
                <a:cs typeface="+mn-cs"/>
              </a:rPr>
              <a:t>ammoniac</a:t>
            </a:r>
            <a:r>
              <a:rPr lang="fr-CA" sz="1200" b="0" i="0" kern="1200" dirty="0" smtClean="0">
                <a:solidFill>
                  <a:schemeClr val="tx1"/>
                </a:solidFill>
                <a:latin typeface="+mn-lt"/>
                <a:ea typeface="+mn-ea"/>
                <a:cs typeface="+mn-cs"/>
              </a:rPr>
              <a:t> et 0,1 % d'</a:t>
            </a:r>
            <a:r>
              <a:rPr lang="fr-CA" sz="1200" b="0" i="0" u="none" strike="noStrike" kern="1200" dirty="0" smtClean="0">
                <a:solidFill>
                  <a:schemeClr val="tx1"/>
                </a:solidFill>
                <a:latin typeface="+mn-lt"/>
                <a:ea typeface="+mn-ea"/>
                <a:cs typeface="+mn-cs"/>
              </a:rPr>
              <a:t>acide cyanhydrique</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Source et photo : </a:t>
            </a:r>
            <a:r>
              <a:rPr lang="fr-CA" sz="1200" b="0" i="0" kern="1200" dirty="0" err="1" smtClean="0">
                <a:solidFill>
                  <a:schemeClr val="tx1"/>
                </a:solidFill>
                <a:latin typeface="+mn-lt"/>
                <a:ea typeface="+mn-ea"/>
                <a:cs typeface="+mn-cs"/>
              </a:rPr>
              <a:t>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Une queue constituée d'un </a:t>
            </a:r>
            <a:r>
              <a:rPr lang="fr-CA" sz="1200" b="0" i="0" u="none" strike="noStrike" kern="1200" dirty="0" smtClean="0">
                <a:solidFill>
                  <a:schemeClr val="tx1"/>
                </a:solidFill>
                <a:latin typeface="+mn-lt"/>
                <a:ea typeface="+mn-ea"/>
                <a:cs typeface="+mn-cs"/>
              </a:rPr>
              <a:t>plasma</a:t>
            </a:r>
            <a:r>
              <a:rPr lang="fr-CA" sz="1200" b="0" i="0" kern="1200" dirty="0" smtClean="0">
                <a:solidFill>
                  <a:schemeClr val="tx1"/>
                </a:solidFill>
                <a:latin typeface="+mn-lt"/>
                <a:ea typeface="+mn-ea"/>
                <a:cs typeface="+mn-cs"/>
              </a:rPr>
              <a:t>, rectiligne et se maintenant à l'opposé du </a:t>
            </a:r>
            <a:r>
              <a:rPr lang="fr-CA" sz="1200" b="0" i="0" u="none" strike="noStrike" kern="1200" dirty="0" smtClean="0">
                <a:solidFill>
                  <a:schemeClr val="tx1"/>
                </a:solidFill>
                <a:latin typeface="+mn-lt"/>
                <a:ea typeface="+mn-ea"/>
                <a:cs typeface="+mn-cs"/>
              </a:rPr>
              <a:t>Soleil</a:t>
            </a:r>
            <a:r>
              <a:rPr lang="fr-CA" sz="1200" b="0" i="0" kern="1200" dirty="0" smtClean="0">
                <a:solidFill>
                  <a:schemeClr val="tx1"/>
                </a:solidFill>
                <a:latin typeface="+mn-lt"/>
                <a:ea typeface="+mn-ea"/>
                <a:cs typeface="+mn-cs"/>
              </a:rPr>
              <a:t> (comme une ombre), poussée à haute vitesse (de l'ordre de 500 km/s) par le vent solaire (éjection de protons et électrons) ; les changements de polarité du vent solaire produisent des ruptures dans la queue de plasma qui se reconstitue dans les heures qui suivent.   (Queue bleutée sur la photo)</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Une queue plus large constituée de poussières poussées par la pression de radiation solaire, et incurvée dans le plan de l'orbite par la gravité du Soleil. </a:t>
            </a:r>
            <a:r>
              <a:rPr lang="fr-CA" sz="1200" b="0" i="0" kern="1200" baseline="0" dirty="0" smtClean="0">
                <a:solidFill>
                  <a:schemeClr val="tx1"/>
                </a:solidFill>
                <a:latin typeface="+mn-lt"/>
                <a:ea typeface="+mn-ea"/>
                <a:cs typeface="+mn-cs"/>
              </a:rPr>
              <a:t>   (Queue blanche sur la photo)</a:t>
            </a:r>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Leurs dimensions sont considérables : des longueurs de 30 à 80 millions de kilomètres sont relativement fréquentes.</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Une troisième enveloppe, invisible avec des instruments optiques, mais décelée grâce à la </a:t>
            </a:r>
            <a:r>
              <a:rPr lang="fr-CA" sz="1200" b="0" i="0" u="none" strike="noStrike" kern="1200" dirty="0" smtClean="0">
                <a:solidFill>
                  <a:schemeClr val="tx1"/>
                </a:solidFill>
                <a:latin typeface="+mn-lt"/>
                <a:ea typeface="+mn-ea"/>
                <a:cs typeface="+mn-cs"/>
              </a:rPr>
              <a:t>radioastronomie</a:t>
            </a:r>
            <a:r>
              <a:rPr lang="fr-CA" sz="1200" b="0" i="0" kern="1200" dirty="0" smtClean="0">
                <a:solidFill>
                  <a:schemeClr val="tx1"/>
                </a:solidFill>
                <a:latin typeface="+mn-lt"/>
                <a:ea typeface="+mn-ea"/>
                <a:cs typeface="+mn-cs"/>
              </a:rPr>
              <a:t>, est la queue d'hydrogène qui s'étend sur des dimensions considérables.</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Une </a:t>
            </a:r>
            <a:r>
              <a:rPr lang="fr-CA" sz="1200" b="0" i="0" u="none" strike="noStrike" kern="1200" dirty="0" smtClean="0">
                <a:solidFill>
                  <a:schemeClr val="tx1"/>
                </a:solidFill>
                <a:latin typeface="+mn-lt"/>
                <a:ea typeface="+mn-ea"/>
                <a:cs typeface="+mn-cs"/>
              </a:rPr>
              <a:t>anti-queue</a:t>
            </a:r>
            <a:r>
              <a:rPr lang="fr-CA" sz="1200" b="0" i="0" kern="1200" dirty="0" smtClean="0">
                <a:solidFill>
                  <a:schemeClr val="tx1"/>
                </a:solidFill>
                <a:latin typeface="+mn-lt"/>
                <a:ea typeface="+mn-ea"/>
                <a:cs typeface="+mn-cs"/>
              </a:rPr>
              <a:t>, constituée de gros grains qui, par effet de perspective lorsque la Terre traverse le plan de l'orbite cométaire, semble pointer vers le Soleil.</a:t>
            </a:r>
          </a:p>
          <a:p>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Source et photo : </a:t>
            </a:r>
            <a:r>
              <a:rPr lang="fr-CA" sz="1200" b="0" i="0" kern="1200" dirty="0" err="1" smtClean="0">
                <a:solidFill>
                  <a:schemeClr val="tx1"/>
                </a:solidFill>
                <a:latin typeface="+mn-lt"/>
                <a:ea typeface="+mn-ea"/>
                <a:cs typeface="+mn-cs"/>
              </a:rPr>
              <a:t>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Le volume d'eau éjecté par Tchourioumov-Guérassimenko était évalué à 0,3 litre par seconde en juin 2014 puis entre 1 et 5 litres par seconde en juillet-aout 2014. En octobre 2014, l'activité de la comète est devenue suffisamment importante pour permettre la mesure de la composition des gaz éjectés par l'instrument VIRTIS-H.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Les gaz émis sont principalement de la vapeur d'eau. Le </a:t>
            </a:r>
            <a:r>
              <a:rPr lang="fr-CA" sz="1200" b="0" i="0" u="none" strike="noStrike" kern="1200" dirty="0" smtClean="0">
                <a:solidFill>
                  <a:schemeClr val="tx1"/>
                </a:solidFill>
                <a:latin typeface="+mn-lt"/>
                <a:ea typeface="+mn-ea"/>
                <a:cs typeface="+mn-cs"/>
              </a:rPr>
              <a:t>dioxyde de carbone</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représente 4 % de la quantité de vapeur d'eau. Ce chiffre est bien inférieur aux 20 % mesurés pour la comète 103P/Hartley par la mission EPOXI en novembre 2010 bien que les deux comètes fassent partie de la même famille.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L'instrument ROSINA a permis d'identifier de l'</a:t>
            </a:r>
            <a:r>
              <a:rPr lang="fr-CA" sz="1200" b="0" i="0" u="none" strike="noStrike" kern="1200" dirty="0" smtClean="0">
                <a:solidFill>
                  <a:schemeClr val="tx1"/>
                </a:solidFill>
                <a:latin typeface="+mn-lt"/>
                <a:ea typeface="+mn-ea"/>
                <a:cs typeface="+mn-cs"/>
              </a:rPr>
              <a:t>ammoniac</a:t>
            </a:r>
            <a:r>
              <a:rPr lang="fr-CA" sz="1200" b="0" i="0" kern="1200" dirty="0" smtClean="0">
                <a:solidFill>
                  <a:schemeClr val="tx1"/>
                </a:solidFill>
                <a:latin typeface="+mn-lt"/>
                <a:ea typeface="+mn-ea"/>
                <a:cs typeface="+mn-cs"/>
              </a:rPr>
              <a:t>, du </a:t>
            </a:r>
            <a:r>
              <a:rPr lang="fr-CA" sz="1200" b="0" i="0" u="none" strike="noStrike" kern="1200" dirty="0" smtClean="0">
                <a:solidFill>
                  <a:schemeClr val="tx1"/>
                </a:solidFill>
                <a:latin typeface="+mn-lt"/>
                <a:ea typeface="+mn-ea"/>
                <a:cs typeface="+mn-cs"/>
              </a:rPr>
              <a:t>méthane</a:t>
            </a:r>
            <a:r>
              <a:rPr lang="fr-CA" sz="1200" b="0" i="0" kern="1200" dirty="0" smtClean="0">
                <a:solidFill>
                  <a:schemeClr val="tx1"/>
                </a:solidFill>
                <a:latin typeface="+mn-lt"/>
                <a:ea typeface="+mn-ea"/>
                <a:cs typeface="+mn-cs"/>
              </a:rPr>
              <a:t> et du </a:t>
            </a:r>
            <a:r>
              <a:rPr lang="fr-CA" sz="1200" b="0" i="0" u="none" kern="1200" dirty="0" smtClean="0">
                <a:solidFill>
                  <a:schemeClr val="tx1"/>
                </a:solidFill>
                <a:latin typeface="+mn-lt"/>
                <a:ea typeface="+mn-ea"/>
                <a:cs typeface="+mn-cs"/>
              </a:rPr>
              <a:t>méthanol</a:t>
            </a:r>
            <a:r>
              <a:rPr lang="fr-CA" sz="1200" b="0" i="0" kern="1200" dirty="0" smtClean="0">
                <a:solidFill>
                  <a:schemeClr val="tx1"/>
                </a:solidFill>
                <a:latin typeface="+mn-lt"/>
                <a:ea typeface="+mn-ea"/>
                <a:cs typeface="+mn-cs"/>
              </a:rPr>
              <a:t>. Des traces de </a:t>
            </a:r>
            <a:r>
              <a:rPr lang="fr-CA" sz="1200" b="0" i="0" u="none" strike="noStrike" kern="1200" dirty="0" smtClean="0">
                <a:solidFill>
                  <a:schemeClr val="tx1"/>
                </a:solidFill>
                <a:latin typeface="+mn-lt"/>
                <a:ea typeface="+mn-ea"/>
                <a:cs typeface="+mn-cs"/>
              </a:rPr>
              <a:t>formol</a:t>
            </a:r>
            <a:r>
              <a:rPr lang="fr-CA" sz="1200" b="0" i="0" kern="1200" dirty="0" smtClean="0">
                <a:solidFill>
                  <a:schemeClr val="tx1"/>
                </a:solidFill>
                <a:latin typeface="+mn-lt"/>
                <a:ea typeface="+mn-ea"/>
                <a:cs typeface="+mn-cs"/>
              </a:rPr>
              <a:t> (CH</a:t>
            </a:r>
            <a:r>
              <a:rPr lang="fr-CA" sz="1200" b="0" i="0" kern="1200" baseline="-250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O), de </a:t>
            </a:r>
            <a:r>
              <a:rPr lang="fr-CA" sz="1200" b="0" i="0" u="none" strike="noStrike" kern="1200" dirty="0" smtClean="0">
                <a:solidFill>
                  <a:schemeClr val="tx1"/>
                </a:solidFill>
                <a:latin typeface="+mn-lt"/>
                <a:ea typeface="+mn-ea"/>
                <a:cs typeface="+mn-cs"/>
              </a:rPr>
              <a:t>sulfure d'hydrogène</a:t>
            </a:r>
            <a:r>
              <a:rPr lang="fr-CA" sz="1200" b="0" i="0" kern="1200" dirty="0" smtClean="0">
                <a:solidFill>
                  <a:schemeClr val="tx1"/>
                </a:solidFill>
                <a:latin typeface="+mn-lt"/>
                <a:ea typeface="+mn-ea"/>
                <a:cs typeface="+mn-cs"/>
              </a:rPr>
              <a:t> (H</a:t>
            </a:r>
            <a:r>
              <a:rPr lang="fr-CA" sz="1200" b="0" i="0" kern="1200" baseline="-250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S), d'</a:t>
            </a:r>
            <a:r>
              <a:rPr lang="fr-CA" sz="1200" b="0" i="0" u="none" strike="noStrike" kern="1200" dirty="0" smtClean="0">
                <a:solidFill>
                  <a:schemeClr val="tx1"/>
                </a:solidFill>
                <a:latin typeface="+mn-lt"/>
                <a:ea typeface="+mn-ea"/>
                <a:cs typeface="+mn-cs"/>
              </a:rPr>
              <a:t>acide cyanhydrique</a:t>
            </a:r>
            <a:r>
              <a:rPr lang="fr-CA" sz="1200" b="0" i="0" kern="1200" dirty="0" smtClean="0">
                <a:solidFill>
                  <a:schemeClr val="tx1"/>
                </a:solidFill>
                <a:latin typeface="+mn-lt"/>
                <a:ea typeface="+mn-ea"/>
                <a:cs typeface="+mn-cs"/>
              </a:rPr>
              <a:t> (HCN), de </a:t>
            </a:r>
            <a:r>
              <a:rPr lang="fr-CA" sz="1200" b="0" i="0" u="none" strike="noStrike" kern="1200" dirty="0" smtClean="0">
                <a:solidFill>
                  <a:schemeClr val="tx1"/>
                </a:solidFill>
                <a:latin typeface="+mn-lt"/>
                <a:ea typeface="+mn-ea"/>
                <a:cs typeface="+mn-cs"/>
              </a:rPr>
              <a:t>dioxyde de soufre</a:t>
            </a:r>
            <a:r>
              <a:rPr lang="fr-CA" sz="1200" b="0" i="0" kern="1200" dirty="0" smtClean="0">
                <a:solidFill>
                  <a:schemeClr val="tx1"/>
                </a:solidFill>
                <a:latin typeface="+mn-lt"/>
                <a:ea typeface="+mn-ea"/>
                <a:cs typeface="+mn-cs"/>
              </a:rPr>
              <a:t> (SO</a:t>
            </a:r>
            <a:r>
              <a:rPr lang="fr-CA" sz="1200" b="0" i="0" kern="1200" baseline="-250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 et de </a:t>
            </a:r>
            <a:r>
              <a:rPr lang="fr-CA" sz="1200" b="0" i="0" u="none" strike="noStrike" kern="1200" dirty="0" smtClean="0">
                <a:solidFill>
                  <a:schemeClr val="tx1"/>
                </a:solidFill>
                <a:latin typeface="+mn-lt"/>
                <a:ea typeface="+mn-ea"/>
                <a:cs typeface="+mn-cs"/>
              </a:rPr>
              <a:t>sulfure de carbone</a:t>
            </a:r>
            <a:r>
              <a:rPr lang="fr-CA" sz="1200" b="0" i="0" kern="1200" dirty="0" smtClean="0">
                <a:solidFill>
                  <a:schemeClr val="tx1"/>
                </a:solidFill>
                <a:latin typeface="+mn-lt"/>
                <a:ea typeface="+mn-ea"/>
                <a:cs typeface="+mn-cs"/>
              </a:rPr>
              <a:t> (CS</a:t>
            </a:r>
            <a:r>
              <a:rPr lang="fr-CA" sz="1200" b="0" i="0" kern="1200" baseline="-250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 ont été également détectées par le même instrument. Les grains de poussière éjectés mesurent de quelques dizaines de micromètres jusqu'à 2 cm de diamètre</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Source et photo : </a:t>
            </a:r>
            <a:r>
              <a:rPr lang="fr-CA" sz="1200" b="0" i="0" kern="1200" dirty="0" err="1" smtClean="0">
                <a:solidFill>
                  <a:schemeClr val="tx1"/>
                </a:solidFill>
                <a:latin typeface="+mn-lt"/>
                <a:ea typeface="+mn-ea"/>
                <a:cs typeface="+mn-cs"/>
              </a:rPr>
              <a:t>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comètes sont les résidus du nuage de poussière et de gaz qui n’a pas été utilisés</a:t>
            </a:r>
            <a:r>
              <a:rPr lang="fr-CA" baseline="0" dirty="0" smtClean="0"/>
              <a:t> lors de </a:t>
            </a:r>
            <a:r>
              <a:rPr lang="fr-CA" dirty="0" smtClean="0"/>
              <a:t>la formation du Système solaire.</a:t>
            </a:r>
          </a:p>
          <a:p>
            <a:r>
              <a:rPr lang="fr-CA" dirty="0" smtClean="0"/>
              <a:t>Elles représentent alors </a:t>
            </a:r>
            <a:r>
              <a:rPr lang="fr-CA" baseline="0" dirty="0" smtClean="0"/>
              <a:t>un intérêt scientifique pour caractériser les éléments originaux qui ont donnés naissance au Soleil et aux planètes du Système solaire.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16</a:t>
            </a:fld>
            <a:endParaRPr lang="fr-CA"/>
          </a:p>
        </p:txBody>
      </p:sp>
    </p:spTree>
    <p:extLst>
      <p:ext uri="{BB962C8B-B14F-4D97-AF65-F5344CB8AC3E}">
        <p14:creationId xmlns:p14="http://schemas.microsoft.com/office/powerpoint/2010/main" val="265075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aseline="0" dirty="0" smtClean="0"/>
              <a:t>La température augmente au fur et à mesure </a:t>
            </a:r>
            <a:r>
              <a:rPr lang="fr-CA" dirty="0" smtClean="0"/>
              <a:t>qu’une comète s’approche du Soleil.</a:t>
            </a:r>
          </a:p>
          <a:p>
            <a:r>
              <a:rPr lang="fr-CA" dirty="0" smtClean="0"/>
              <a:t>Il</a:t>
            </a:r>
            <a:r>
              <a:rPr lang="fr-CA" baseline="0" dirty="0" smtClean="0"/>
              <a:t> se produit alors un dégazage de la comète.</a:t>
            </a:r>
          </a:p>
          <a:p>
            <a:r>
              <a:rPr lang="fr-CA" baseline="0" dirty="0" smtClean="0"/>
              <a:t>Les molécules constituants la glace de la comètes sont alors libérées.</a:t>
            </a:r>
          </a:p>
          <a:p>
            <a:r>
              <a:rPr lang="fr-CA" baseline="0" dirty="0" smtClean="0"/>
              <a:t>Les scientifiques peuvent alors analyser cette matière éjectée.</a:t>
            </a:r>
          </a:p>
          <a:p>
            <a:r>
              <a:rPr lang="fr-CA" baseline="0" dirty="0" smtClean="0"/>
              <a:t>La spectroscopie et des missions d’exploration spatiale sont mises à contribution.</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17</a:t>
            </a:fld>
            <a:endParaRPr lang="fr-CA"/>
          </a:p>
        </p:txBody>
      </p:sp>
    </p:spTree>
    <p:extLst>
      <p:ext uri="{BB962C8B-B14F-4D97-AF65-F5344CB8AC3E}">
        <p14:creationId xmlns:p14="http://schemas.microsoft.com/office/powerpoint/2010/main" val="3619144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Visite de la comète de Halley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a:t>
            </a:r>
            <a:r>
              <a:rPr lang="fr-CA" sz="1200" b="0" i="0"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sonde soviétique </a:t>
            </a:r>
            <a:r>
              <a:rPr lang="fr-CA" sz="1200" b="0" i="0" u="none" strike="noStrike" kern="1200" dirty="0" smtClean="0">
                <a:solidFill>
                  <a:schemeClr val="tx1"/>
                </a:solidFill>
                <a:latin typeface="+mn-lt"/>
                <a:ea typeface="+mn-ea"/>
                <a:cs typeface="+mn-cs"/>
              </a:rPr>
              <a:t>Vega 1</a:t>
            </a:r>
            <a:r>
              <a:rPr lang="fr-CA" sz="1200" b="0" i="0" kern="1200" dirty="0" smtClean="0">
                <a:solidFill>
                  <a:schemeClr val="tx1"/>
                </a:solidFill>
                <a:latin typeface="+mn-lt"/>
                <a:ea typeface="+mn-ea"/>
                <a:cs typeface="+mn-cs"/>
              </a:rPr>
              <a:t>, lancée le </a:t>
            </a:r>
            <a:r>
              <a:rPr lang="fr-CA" sz="1200" b="0" i="0" u="none" strike="noStrike" kern="1200" dirty="0" smtClean="0">
                <a:solidFill>
                  <a:schemeClr val="tx1"/>
                </a:solidFill>
                <a:latin typeface="+mn-lt"/>
                <a:ea typeface="+mn-ea"/>
                <a:cs typeface="+mn-cs"/>
              </a:rPr>
              <a:t>15</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décembre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1984,</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 après avoir détaché un module vers la planète </a:t>
            </a:r>
            <a:r>
              <a:rPr lang="fr-CA" sz="1200" b="0" i="0" u="none" strike="noStrike" kern="1200" dirty="0" smtClean="0">
                <a:solidFill>
                  <a:schemeClr val="tx1"/>
                </a:solidFill>
                <a:latin typeface="+mn-lt"/>
                <a:ea typeface="+mn-ea"/>
                <a:cs typeface="+mn-cs"/>
              </a:rPr>
              <a:t>Vénus</a:t>
            </a:r>
            <a:r>
              <a:rPr lang="fr-CA" sz="1200" b="0" i="0" kern="1200" dirty="0" smtClean="0">
                <a:solidFill>
                  <a:schemeClr val="tx1"/>
                </a:solidFill>
                <a:latin typeface="+mn-lt"/>
                <a:ea typeface="+mn-ea"/>
                <a:cs typeface="+mn-cs"/>
              </a:rPr>
              <a:t>, s'approche à 8 890 km de de Halley le </a:t>
            </a:r>
            <a:r>
              <a:rPr lang="fr-CA" sz="1200" b="0" i="0" u="none" strike="noStrike" kern="1200" dirty="0" smtClean="0">
                <a:solidFill>
                  <a:schemeClr val="tx1"/>
                </a:solidFill>
                <a:latin typeface="+mn-lt"/>
                <a:ea typeface="+mn-ea"/>
                <a:cs typeface="+mn-cs"/>
              </a:rPr>
              <a:t>6</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mars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1986</a:t>
            </a:r>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sonde japonaise </a:t>
            </a:r>
            <a:r>
              <a:rPr lang="fr-CA" sz="1200" b="0" i="0" u="none" strike="noStrike" kern="1200" dirty="0" err="1" smtClean="0">
                <a:solidFill>
                  <a:schemeClr val="tx1"/>
                </a:solidFill>
                <a:latin typeface="+mn-lt"/>
                <a:ea typeface="+mn-ea"/>
                <a:cs typeface="+mn-cs"/>
              </a:rPr>
              <a:t>Sakigake</a:t>
            </a:r>
            <a:r>
              <a:rPr lang="fr-CA" sz="1200" b="0" i="0" kern="1200" dirty="0" smtClean="0">
                <a:solidFill>
                  <a:schemeClr val="tx1"/>
                </a:solidFill>
                <a:latin typeface="+mn-lt"/>
                <a:ea typeface="+mn-ea"/>
                <a:cs typeface="+mn-cs"/>
              </a:rPr>
              <a:t>, lancée le </a:t>
            </a:r>
            <a:r>
              <a:rPr lang="fr-CA" sz="1200" b="0" i="0" u="none" strike="noStrike" kern="1200" dirty="0" smtClean="0">
                <a:solidFill>
                  <a:schemeClr val="tx1"/>
                </a:solidFill>
                <a:latin typeface="+mn-lt"/>
                <a:ea typeface="+mn-ea"/>
                <a:cs typeface="+mn-cs"/>
              </a:rPr>
              <a:t>7</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janvier</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1985</a:t>
            </a:r>
            <a:r>
              <a:rPr lang="fr-CA" sz="1200" b="0" i="0" kern="1200" dirty="0" smtClean="0">
                <a:solidFill>
                  <a:schemeClr val="tx1"/>
                </a:solidFill>
                <a:latin typeface="+mn-lt"/>
                <a:ea typeface="+mn-ea"/>
                <a:cs typeface="+mn-cs"/>
              </a:rPr>
              <a:t> rencontre Halley le </a:t>
            </a:r>
            <a:r>
              <a:rPr lang="fr-CA" sz="1200" b="0" i="0" u="none" strike="noStrike" kern="1200" dirty="0" smtClean="0">
                <a:solidFill>
                  <a:schemeClr val="tx1"/>
                </a:solidFill>
                <a:latin typeface="+mn-lt"/>
                <a:ea typeface="+mn-ea"/>
                <a:cs typeface="+mn-cs"/>
              </a:rPr>
              <a:t>11</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mars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1986</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sonde japonaise </a:t>
            </a:r>
            <a:r>
              <a:rPr lang="fr-CA" sz="1200" b="0" i="0" u="none" strike="noStrike" kern="1200" dirty="0" err="1" smtClean="0">
                <a:solidFill>
                  <a:schemeClr val="tx1"/>
                </a:solidFill>
                <a:latin typeface="+mn-lt"/>
                <a:ea typeface="+mn-ea"/>
                <a:cs typeface="+mn-cs"/>
              </a:rPr>
              <a:t>Suisei</a:t>
            </a:r>
            <a:r>
              <a:rPr lang="fr-CA" sz="1200" b="0" i="0" kern="1200" dirty="0" smtClean="0">
                <a:solidFill>
                  <a:schemeClr val="tx1"/>
                </a:solidFill>
                <a:latin typeface="+mn-lt"/>
                <a:ea typeface="+mn-ea"/>
                <a:cs typeface="+mn-cs"/>
              </a:rPr>
              <a:t>, lancée le </a:t>
            </a:r>
            <a:r>
              <a:rPr lang="fr-CA" sz="1200" b="0" i="0" u="none" strike="noStrike" kern="1200" dirty="0" smtClean="0">
                <a:solidFill>
                  <a:schemeClr val="tx1"/>
                </a:solidFill>
                <a:latin typeface="+mn-lt"/>
                <a:ea typeface="+mn-ea"/>
                <a:cs typeface="+mn-cs"/>
              </a:rPr>
              <a:t>19</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août</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1985</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rencontre Halley le </a:t>
            </a:r>
            <a:r>
              <a:rPr lang="fr-CA" sz="1200" b="0" i="0" u="none" strike="noStrike" kern="1200" dirty="0" smtClean="0">
                <a:solidFill>
                  <a:schemeClr val="tx1"/>
                </a:solidFill>
                <a:latin typeface="+mn-lt"/>
                <a:ea typeface="+mn-ea"/>
                <a:cs typeface="+mn-cs"/>
              </a:rPr>
              <a:t>8</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mars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1986</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sonde européenne </a:t>
            </a:r>
            <a:r>
              <a:rPr lang="fr-CA" sz="1200" b="0" i="0" u="none" strike="noStrike" kern="1200" dirty="0" smtClean="0">
                <a:solidFill>
                  <a:schemeClr val="tx1"/>
                </a:solidFill>
                <a:latin typeface="+mn-lt"/>
                <a:ea typeface="+mn-ea"/>
                <a:cs typeface="+mn-cs"/>
              </a:rPr>
              <a:t>Giotto</a:t>
            </a:r>
            <a:r>
              <a:rPr lang="fr-CA" sz="1200" b="0" i="0" kern="1200" dirty="0" smtClean="0">
                <a:solidFill>
                  <a:schemeClr val="tx1"/>
                </a:solidFill>
                <a:latin typeface="+mn-lt"/>
                <a:ea typeface="+mn-ea"/>
                <a:cs typeface="+mn-cs"/>
              </a:rPr>
              <a:t>, lancée le </a:t>
            </a:r>
            <a:r>
              <a:rPr lang="fr-CA" sz="1200" b="0" i="0" u="none" strike="noStrike" kern="12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juillet</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1985</a:t>
            </a:r>
            <a:r>
              <a:rPr lang="fr-CA" sz="1200" b="0" i="0" kern="1200" dirty="0" smtClean="0">
                <a:solidFill>
                  <a:schemeClr val="tx1"/>
                </a:solidFill>
                <a:latin typeface="+mn-lt"/>
                <a:ea typeface="+mn-ea"/>
                <a:cs typeface="+mn-cs"/>
              </a:rPr>
              <a:t> s'approche du noyau de Halley le </a:t>
            </a:r>
            <a:r>
              <a:rPr lang="fr-CA" sz="1200" b="0" i="0" u="none" strike="noStrike" kern="1200" dirty="0" smtClean="0">
                <a:solidFill>
                  <a:schemeClr val="tx1"/>
                </a:solidFill>
                <a:latin typeface="+mn-lt"/>
                <a:ea typeface="+mn-ea"/>
                <a:cs typeface="+mn-cs"/>
              </a:rPr>
              <a:t>13</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mars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1986</a:t>
            </a:r>
            <a:r>
              <a:rPr lang="fr-CA" sz="1200" b="0" i="0" kern="1200" dirty="0" smtClean="0">
                <a:solidFill>
                  <a:schemeClr val="tx1"/>
                </a:solidFill>
                <a:latin typeface="+mn-lt"/>
                <a:ea typeface="+mn-ea"/>
                <a:cs typeface="+mn-cs"/>
              </a:rPr>
              <a:t> à moins de 500 km. Lancée en </a:t>
            </a:r>
            <a:r>
              <a:rPr lang="fr-CA" sz="1200" b="0" i="0" u="none" strike="noStrike" kern="1200" dirty="0" smtClean="0">
                <a:solidFill>
                  <a:schemeClr val="tx1"/>
                </a:solidFill>
                <a:latin typeface="+mn-lt"/>
                <a:ea typeface="+mn-ea"/>
                <a:cs typeface="+mn-cs"/>
              </a:rPr>
              <a:t>1985</a:t>
            </a:r>
            <a:r>
              <a:rPr lang="fr-CA" sz="1200" b="0" i="0" kern="1200" dirty="0" smtClean="0">
                <a:solidFill>
                  <a:schemeClr val="tx1"/>
                </a:solidFill>
                <a:latin typeface="+mn-lt"/>
                <a:ea typeface="+mn-ea"/>
                <a:cs typeface="+mn-cs"/>
              </a:rPr>
              <a:t>, la sonde avait pour mission d'aller photographier le noyau de la comète. Giotto s'est approché à 600 km du noyau en forme de cacahuète d'une dimension de 16 × 8 × 7 km ; ce fut une première dans l'histoire de l'astronomie. Giotto a pu y voir deux gros geysers de gaz qui alimentaient la chevelure et la queue.</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Lors de son dernier passage, on a pu déterminer que son noyau est très sombre, d'un </a:t>
            </a:r>
            <a:r>
              <a:rPr lang="fr-CA" sz="1200" b="0" i="0" u="none" strike="noStrike" kern="1200" dirty="0" smtClean="0">
                <a:solidFill>
                  <a:schemeClr val="tx1"/>
                </a:solidFill>
                <a:latin typeface="+mn-lt"/>
                <a:ea typeface="+mn-ea"/>
                <a:cs typeface="+mn-cs"/>
              </a:rPr>
              <a:t>albédo</a:t>
            </a:r>
            <a:r>
              <a:rPr lang="fr-CA" sz="1200" b="0" i="0" kern="1200" dirty="0" smtClean="0">
                <a:solidFill>
                  <a:schemeClr val="tx1"/>
                </a:solidFill>
                <a:latin typeface="+mn-lt"/>
                <a:ea typeface="+mn-ea"/>
                <a:cs typeface="+mn-cs"/>
              </a:rPr>
              <a:t> d'environ 3 % (3% de la lumière reçue est réfléchie). Les photos de la sonde Giotto sont des données précieuses permettant de mieux comprendre la constitution des comètes et le mécanisme de </a:t>
            </a:r>
            <a:r>
              <a:rPr lang="fr-CA" sz="1200" b="0" i="0" u="none" strike="noStrike" kern="1200" dirty="0" smtClean="0">
                <a:solidFill>
                  <a:schemeClr val="tx1"/>
                </a:solidFill>
                <a:latin typeface="+mn-lt"/>
                <a:ea typeface="+mn-ea"/>
                <a:cs typeface="+mn-cs"/>
              </a:rPr>
              <a:t>sublimation</a:t>
            </a:r>
            <a:r>
              <a:rPr lang="fr-CA" sz="1200" b="0" i="0" kern="1200" dirty="0" smtClean="0">
                <a:solidFill>
                  <a:schemeClr val="tx1"/>
                </a:solidFill>
                <a:latin typeface="+mn-lt"/>
                <a:ea typeface="+mn-ea"/>
                <a:cs typeface="+mn-cs"/>
              </a:rPr>
              <a:t> à l'approche du </a:t>
            </a:r>
            <a:r>
              <a:rPr lang="fr-CA" sz="1200" b="0" i="0" u="none" strike="noStrike" kern="1200" dirty="0" smtClean="0">
                <a:solidFill>
                  <a:schemeClr val="tx1"/>
                </a:solidFill>
                <a:latin typeface="+mn-lt"/>
                <a:ea typeface="+mn-ea"/>
                <a:cs typeface="+mn-cs"/>
              </a:rPr>
              <a:t>Soleil</a:t>
            </a:r>
            <a:r>
              <a:rPr lang="fr-CA" sz="1200" b="0" i="0" kern="1200" dirty="0" smtClean="0">
                <a:solidFill>
                  <a:schemeClr val="tx1"/>
                </a:solidFill>
                <a:latin typeface="+mn-lt"/>
                <a:ea typeface="+mn-ea"/>
                <a:cs typeface="+mn-cs"/>
              </a:rPr>
              <a:t>. Les trois dernières visites de la comète de Halley remontent à </a:t>
            </a:r>
            <a:r>
              <a:rPr lang="fr-CA" sz="1200" b="0" i="0" u="none" strike="noStrike" kern="1200" dirty="0" smtClean="0">
                <a:solidFill>
                  <a:schemeClr val="tx1"/>
                </a:solidFill>
                <a:latin typeface="+mn-lt"/>
                <a:ea typeface="+mn-ea"/>
                <a:cs typeface="+mn-cs"/>
              </a:rPr>
              <a:t>1835</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1910</a:t>
            </a:r>
            <a:r>
              <a:rPr lang="fr-CA" sz="1200" b="0" i="0" kern="1200" dirty="0" smtClean="0">
                <a:solidFill>
                  <a:schemeClr val="tx1"/>
                </a:solidFill>
                <a:latin typeface="+mn-lt"/>
                <a:ea typeface="+mn-ea"/>
                <a:cs typeface="+mn-cs"/>
              </a:rPr>
              <a:t> et </a:t>
            </a:r>
            <a:r>
              <a:rPr lang="fr-CA" sz="1200" b="0" i="0" u="none" strike="noStrike" kern="1200" dirty="0" smtClean="0">
                <a:solidFill>
                  <a:schemeClr val="tx1"/>
                </a:solidFill>
                <a:latin typeface="+mn-lt"/>
                <a:ea typeface="+mn-ea"/>
                <a:cs typeface="+mn-cs"/>
              </a:rPr>
              <a:t>1986</a:t>
            </a:r>
            <a:r>
              <a:rPr lang="fr-CA" sz="1200" b="0" i="0" kern="1200" dirty="0" smtClean="0">
                <a:solidFill>
                  <a:schemeClr val="tx1"/>
                </a:solidFill>
                <a:latin typeface="+mn-lt"/>
                <a:ea typeface="+mn-ea"/>
                <a:cs typeface="+mn-cs"/>
              </a:rPr>
              <a:t> ; son prochain passage au périhélie devrait avoir lieu le </a:t>
            </a:r>
            <a:r>
              <a:rPr lang="fr-CA" sz="1200" b="0" i="0" u="none" strike="noStrike" kern="1200" dirty="0" smtClean="0">
                <a:solidFill>
                  <a:schemeClr val="tx1"/>
                </a:solidFill>
                <a:latin typeface="+mn-lt"/>
                <a:ea typeface="+mn-ea"/>
                <a:cs typeface="+mn-cs"/>
              </a:rPr>
              <a:t>28 juillet</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2061.</a:t>
            </a:r>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18</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La sonde américaine </a:t>
            </a:r>
            <a:r>
              <a:rPr lang="fr-CA" sz="1200" b="0" i="0" u="none" strike="noStrike" kern="1200" dirty="0" err="1" smtClean="0">
                <a:solidFill>
                  <a:schemeClr val="tx1"/>
                </a:solidFill>
                <a:latin typeface="+mn-lt"/>
                <a:ea typeface="+mn-ea"/>
                <a:cs typeface="+mn-cs"/>
              </a:rPr>
              <a:t>Deep</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Space</a:t>
            </a:r>
            <a:r>
              <a:rPr lang="fr-CA" sz="1200" b="0" i="0" u="none" strike="noStrike" kern="1200" dirty="0" smtClean="0">
                <a:solidFill>
                  <a:schemeClr val="tx1"/>
                </a:solidFill>
                <a:latin typeface="+mn-lt"/>
                <a:ea typeface="+mn-ea"/>
                <a:cs typeface="+mn-cs"/>
              </a:rPr>
              <a:t> 1</a:t>
            </a:r>
            <a:r>
              <a:rPr lang="fr-CA" sz="1200" b="0" i="0" kern="1200" dirty="0" smtClean="0">
                <a:solidFill>
                  <a:schemeClr val="tx1"/>
                </a:solidFill>
                <a:latin typeface="+mn-lt"/>
                <a:ea typeface="+mn-ea"/>
                <a:cs typeface="+mn-cs"/>
              </a:rPr>
              <a:t>, lancée le </a:t>
            </a:r>
            <a:r>
              <a:rPr lang="fr-CA" sz="1200" b="0" i="0" u="none" strike="noStrike" kern="12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octobre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1998</a:t>
            </a:r>
            <a:r>
              <a:rPr lang="fr-CA" sz="1200" b="0" i="0" kern="1200" dirty="0" smtClean="0">
                <a:solidFill>
                  <a:schemeClr val="tx1"/>
                </a:solidFill>
                <a:latin typeface="+mn-lt"/>
                <a:ea typeface="+mn-ea"/>
                <a:cs typeface="+mn-cs"/>
              </a:rPr>
              <a:t>, après avoir survolé l'astéroïde </a:t>
            </a:r>
            <a:r>
              <a:rPr lang="fr-CA" sz="1200" b="0" i="0" u="none" strike="noStrike" kern="1200" dirty="0" smtClean="0">
                <a:solidFill>
                  <a:schemeClr val="tx1"/>
                </a:solidFill>
                <a:latin typeface="+mn-lt"/>
                <a:ea typeface="+mn-ea"/>
                <a:cs typeface="+mn-cs"/>
              </a:rPr>
              <a:t>Braille</a:t>
            </a:r>
            <a:r>
              <a:rPr lang="fr-CA" sz="1200" b="0" i="0" kern="1200" dirty="0" smtClean="0">
                <a:solidFill>
                  <a:schemeClr val="tx1"/>
                </a:solidFill>
                <a:latin typeface="+mn-lt"/>
                <a:ea typeface="+mn-ea"/>
                <a:cs typeface="+mn-cs"/>
              </a:rPr>
              <a:t> le </a:t>
            </a:r>
            <a:r>
              <a:rPr lang="fr-CA" sz="1200" b="0" i="0" u="none" strike="noStrike" kern="1200" dirty="0" smtClean="0">
                <a:solidFill>
                  <a:schemeClr val="tx1"/>
                </a:solidFill>
                <a:latin typeface="+mn-lt"/>
                <a:ea typeface="+mn-ea"/>
                <a:cs typeface="+mn-cs"/>
              </a:rPr>
              <a:t>29</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juillet</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1999</a:t>
            </a:r>
            <a:r>
              <a:rPr lang="fr-CA" sz="1200" b="0" i="0" kern="1200" dirty="0" smtClean="0">
                <a:solidFill>
                  <a:schemeClr val="tx1"/>
                </a:solidFill>
                <a:latin typeface="+mn-lt"/>
                <a:ea typeface="+mn-ea"/>
                <a:cs typeface="+mn-cs"/>
              </a:rPr>
              <a:t>, traverse la queue de la </a:t>
            </a:r>
            <a:r>
              <a:rPr lang="fr-CA" sz="1200" b="0" i="0" u="none" strike="noStrike" kern="1200" dirty="0" smtClean="0">
                <a:solidFill>
                  <a:schemeClr val="tx1"/>
                </a:solidFill>
                <a:latin typeface="+mn-lt"/>
                <a:ea typeface="+mn-ea"/>
                <a:cs typeface="+mn-cs"/>
              </a:rPr>
              <a:t>comète 19P/</a:t>
            </a:r>
            <a:r>
              <a:rPr lang="fr-CA" sz="1200" b="0" i="0" u="none" strike="noStrike" kern="1200" dirty="0" err="1" smtClean="0">
                <a:solidFill>
                  <a:schemeClr val="tx1"/>
                </a:solidFill>
                <a:latin typeface="+mn-lt"/>
                <a:ea typeface="+mn-ea"/>
                <a:cs typeface="+mn-cs"/>
              </a:rPr>
              <a:t>Borrelly</a:t>
            </a:r>
            <a:r>
              <a:rPr lang="fr-CA" sz="1200" b="0" i="0" kern="1200" dirty="0" smtClean="0">
                <a:solidFill>
                  <a:schemeClr val="tx1"/>
                </a:solidFill>
                <a:latin typeface="+mn-lt"/>
                <a:ea typeface="+mn-ea"/>
                <a:cs typeface="+mn-cs"/>
              </a:rPr>
              <a:t> le </a:t>
            </a:r>
            <a:r>
              <a:rPr lang="fr-CA" sz="1200" b="0" i="0" u="none" strike="noStrike" kern="1200" dirty="0" smtClean="0">
                <a:solidFill>
                  <a:schemeClr val="tx1"/>
                </a:solidFill>
                <a:latin typeface="+mn-lt"/>
                <a:ea typeface="+mn-ea"/>
                <a:cs typeface="+mn-cs"/>
              </a:rPr>
              <a:t>22</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septembre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2001</a:t>
            </a:r>
            <a:r>
              <a:rPr lang="fr-CA" sz="1200" b="0" i="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i="0" kern="1200" dirty="0" err="1" smtClean="0">
                <a:solidFill>
                  <a:schemeClr val="tx1"/>
                </a:solidFill>
                <a:latin typeface="+mn-lt"/>
                <a:ea typeface="+mn-ea"/>
                <a:cs typeface="+mn-cs"/>
              </a:rPr>
              <a:t>Deep</a:t>
            </a:r>
            <a:r>
              <a:rPr lang="fr-CA" sz="1200" b="1" i="0" kern="1200" dirty="0" smtClean="0">
                <a:solidFill>
                  <a:schemeClr val="tx1"/>
                </a:solidFill>
                <a:latin typeface="+mn-lt"/>
                <a:ea typeface="+mn-ea"/>
                <a:cs typeface="+mn-cs"/>
              </a:rPr>
              <a:t> </a:t>
            </a:r>
            <a:r>
              <a:rPr lang="fr-CA" sz="1200" b="1" i="0" kern="1200" dirty="0" err="1" smtClean="0">
                <a:solidFill>
                  <a:schemeClr val="tx1"/>
                </a:solidFill>
                <a:latin typeface="+mn-lt"/>
                <a:ea typeface="+mn-ea"/>
                <a:cs typeface="+mn-cs"/>
              </a:rPr>
              <a:t>Space</a:t>
            </a:r>
            <a:r>
              <a:rPr lang="fr-CA" sz="1200" b="1" i="0" kern="1200" dirty="0" smtClean="0">
                <a:solidFill>
                  <a:schemeClr val="tx1"/>
                </a:solidFill>
                <a:latin typeface="+mn-lt"/>
                <a:ea typeface="+mn-ea"/>
                <a:cs typeface="+mn-cs"/>
              </a:rPr>
              <a:t> 1</a:t>
            </a:r>
            <a:r>
              <a:rPr lang="fr-CA" sz="1200" b="0" i="0" kern="1200" dirty="0" smtClean="0">
                <a:solidFill>
                  <a:schemeClr val="tx1"/>
                </a:solidFill>
                <a:latin typeface="+mn-lt"/>
                <a:ea typeface="+mn-ea"/>
                <a:cs typeface="+mn-cs"/>
              </a:rPr>
              <a:t> est la première </a:t>
            </a:r>
            <a:r>
              <a:rPr lang="fr-CA" sz="1200" b="0" i="0" u="none" strike="noStrike" kern="1200" dirty="0" smtClean="0">
                <a:solidFill>
                  <a:schemeClr val="tx1"/>
                </a:solidFill>
                <a:latin typeface="+mn-lt"/>
                <a:ea typeface="+mn-ea"/>
                <a:cs typeface="+mn-cs"/>
              </a:rPr>
              <a:t>sonde spatiale</a:t>
            </a:r>
            <a:r>
              <a:rPr lang="fr-CA" sz="1200" b="0" i="0" kern="1200" dirty="0" smtClean="0">
                <a:solidFill>
                  <a:schemeClr val="tx1"/>
                </a:solidFill>
                <a:latin typeface="+mn-lt"/>
                <a:ea typeface="+mn-ea"/>
                <a:cs typeface="+mn-cs"/>
              </a:rPr>
              <a:t> du </a:t>
            </a:r>
            <a:r>
              <a:rPr lang="fr-CA" sz="1200" b="0" i="0" u="none" strike="noStrike" kern="1200" dirty="0" smtClean="0">
                <a:solidFill>
                  <a:schemeClr val="tx1"/>
                </a:solidFill>
                <a:latin typeface="+mn-lt"/>
                <a:ea typeface="+mn-ea"/>
                <a:cs typeface="+mn-cs"/>
              </a:rPr>
              <a:t>Programme New </a:t>
            </a:r>
            <a:r>
              <a:rPr lang="fr-CA" sz="1200" b="0" i="0" u="none" strike="noStrike" kern="1200" dirty="0" err="1" smtClean="0">
                <a:solidFill>
                  <a:schemeClr val="tx1"/>
                </a:solidFill>
                <a:latin typeface="+mn-lt"/>
                <a:ea typeface="+mn-ea"/>
                <a:cs typeface="+mn-cs"/>
              </a:rPr>
              <a:t>Millennium</a:t>
            </a:r>
            <a:r>
              <a:rPr lang="fr-CA" sz="1200" b="0" i="0" kern="1200" dirty="0" smtClean="0">
                <a:solidFill>
                  <a:schemeClr val="tx1"/>
                </a:solidFill>
                <a:latin typeface="+mn-lt"/>
                <a:ea typeface="+mn-ea"/>
                <a:cs typeface="+mn-cs"/>
              </a:rPr>
              <a:t> de la </a:t>
            </a:r>
            <a:r>
              <a:rPr lang="fr-CA" sz="1200" b="0" i="0" u="none" strike="noStrike" kern="1200" dirty="0" smtClean="0">
                <a:solidFill>
                  <a:schemeClr val="tx1"/>
                </a:solidFill>
                <a:latin typeface="+mn-lt"/>
                <a:ea typeface="+mn-ea"/>
                <a:cs typeface="+mn-cs"/>
              </a:rPr>
              <a:t>NASA</a:t>
            </a:r>
            <a:r>
              <a:rPr lang="fr-CA" sz="1200" b="0" i="0" kern="1200" dirty="0" smtClean="0">
                <a:solidFill>
                  <a:schemeClr val="tx1"/>
                </a:solidFill>
                <a:latin typeface="+mn-lt"/>
                <a:ea typeface="+mn-ea"/>
                <a:cs typeface="+mn-cs"/>
              </a:rPr>
              <a:t>, dont l'objectif principal est de tester douze nouvelles technologies, dont un </a:t>
            </a:r>
            <a:r>
              <a:rPr lang="fr-CA" sz="1200" b="0" i="0" u="none" strike="noStrike" kern="1200" dirty="0" smtClean="0">
                <a:solidFill>
                  <a:schemeClr val="tx1"/>
                </a:solidFill>
                <a:latin typeface="+mn-lt"/>
                <a:ea typeface="+mn-ea"/>
                <a:cs typeface="+mn-cs"/>
              </a:rPr>
              <a:t>moteur ionique</a:t>
            </a:r>
            <a:r>
              <a:rPr lang="fr-CA" sz="1200" b="0" i="0" kern="1200" dirty="0" smtClean="0">
                <a:solidFill>
                  <a:schemeClr val="tx1"/>
                </a:solidFill>
                <a:latin typeface="+mn-lt"/>
                <a:ea typeface="+mn-ea"/>
                <a:cs typeface="+mn-cs"/>
              </a:rPr>
              <a:t>, permettant la diminution des coûts et des risques des missions ultérieures. Elle a été lancée le </a:t>
            </a:r>
            <a:r>
              <a:rPr lang="fr-CA" sz="1200" b="0" i="0" u="none" strike="noStrike" kern="1200" dirty="0" smtClean="0">
                <a:solidFill>
                  <a:schemeClr val="tx1"/>
                </a:solidFill>
                <a:latin typeface="+mn-lt"/>
                <a:ea typeface="+mn-ea"/>
                <a:cs typeface="+mn-cs"/>
              </a:rPr>
              <a:t>24</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octobre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1998</a:t>
            </a:r>
            <a:r>
              <a:rPr lang="fr-CA" sz="1200" b="0" i="0" kern="1200" dirty="0" smtClean="0">
                <a:solidFill>
                  <a:schemeClr val="tx1"/>
                </a:solidFill>
                <a:latin typeface="+mn-lt"/>
                <a:ea typeface="+mn-ea"/>
                <a:cs typeface="+mn-cs"/>
              </a:rPr>
              <a:t> du centre de tir de </a:t>
            </a:r>
            <a:r>
              <a:rPr lang="fr-CA" sz="1200" b="0" i="0" u="none" strike="noStrike" kern="1200" dirty="0" smtClean="0">
                <a:solidFill>
                  <a:schemeClr val="tx1"/>
                </a:solidFill>
                <a:latin typeface="+mn-lt"/>
                <a:ea typeface="+mn-ea"/>
                <a:cs typeface="+mn-cs"/>
              </a:rPr>
              <a:t>Cap Canaveral</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Floride</a:t>
            </a:r>
            <a:r>
              <a:rPr lang="fr-CA" sz="1200" b="0" i="0" kern="1200" dirty="0" smtClean="0">
                <a:solidFill>
                  <a:schemeClr val="tx1"/>
                </a:solidFill>
                <a:latin typeface="+mn-lt"/>
                <a:ea typeface="+mn-ea"/>
                <a:cs typeface="+mn-cs"/>
              </a:rPr>
              <a:t>) par une fusée </a:t>
            </a:r>
            <a:r>
              <a:rPr lang="fr-CA" sz="1200" b="0" i="0" u="none" strike="noStrike" kern="1200" dirty="0" smtClean="0">
                <a:solidFill>
                  <a:schemeClr val="tx1"/>
                </a:solidFill>
                <a:latin typeface="+mn-lt"/>
                <a:ea typeface="+mn-ea"/>
                <a:cs typeface="+mn-cs"/>
              </a:rPr>
              <a:t>Delta II</a:t>
            </a:r>
            <a:r>
              <a:rPr lang="fr-CA" sz="1200" b="0" i="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Source : </a:t>
            </a:r>
            <a:r>
              <a:rPr lang="fr-CA" sz="1200" b="0" i="0" kern="1200" dirty="0" err="1" smtClean="0">
                <a:solidFill>
                  <a:schemeClr val="tx1"/>
                </a:solidFill>
                <a:latin typeface="+mn-lt"/>
                <a:ea typeface="+mn-ea"/>
                <a:cs typeface="+mn-cs"/>
              </a:rPr>
              <a:t>Wikipédia</a:t>
            </a: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Sur cette diapositive</a:t>
            </a:r>
            <a:r>
              <a:rPr lang="fr-CA" baseline="0" dirty="0" smtClean="0"/>
              <a:t>, vous pouvez parler du sommaire de la conférence ou mentionner que les comètes sont les témoins des débuts de la formation du Système solaire.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2</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i="0" kern="1200" dirty="0" smtClean="0">
                <a:solidFill>
                  <a:schemeClr val="tx1"/>
                </a:solidFill>
                <a:latin typeface="+mn-lt"/>
                <a:ea typeface="+mn-ea"/>
                <a:cs typeface="+mn-cs"/>
              </a:rPr>
              <a:t>Stardust</a:t>
            </a:r>
            <a:r>
              <a:rPr lang="fr-CA" sz="1200" b="0" i="0" kern="1200" dirty="0" smtClean="0">
                <a:solidFill>
                  <a:schemeClr val="tx1"/>
                </a:solidFill>
                <a:latin typeface="+mn-lt"/>
                <a:ea typeface="+mn-ea"/>
                <a:cs typeface="+mn-cs"/>
              </a:rPr>
              <a:t> (en français, « Poussière d'étoile ») est une mission </a:t>
            </a:r>
            <a:r>
              <a:rPr lang="fr-CA" sz="1200" b="0" i="0" u="none" strike="noStrike" kern="1200" dirty="0" smtClean="0">
                <a:solidFill>
                  <a:schemeClr val="tx1"/>
                </a:solidFill>
                <a:latin typeface="+mn-lt"/>
                <a:ea typeface="+mn-ea"/>
                <a:cs typeface="+mn-cs"/>
              </a:rPr>
              <a:t>interplanétaire</a:t>
            </a:r>
            <a:r>
              <a:rPr lang="fr-CA" sz="1200" b="0" i="0" kern="1200" dirty="0" smtClean="0">
                <a:solidFill>
                  <a:schemeClr val="tx1"/>
                </a:solidFill>
                <a:latin typeface="+mn-lt"/>
                <a:ea typeface="+mn-ea"/>
                <a:cs typeface="+mn-cs"/>
              </a:rPr>
              <a:t> de l'</a:t>
            </a:r>
            <a:r>
              <a:rPr lang="fr-CA" sz="1200" b="0" i="0" u="none" strike="noStrike" kern="1200" dirty="0" smtClean="0">
                <a:solidFill>
                  <a:schemeClr val="tx1"/>
                </a:solidFill>
                <a:latin typeface="+mn-lt"/>
                <a:ea typeface="+mn-ea"/>
                <a:cs typeface="+mn-cs"/>
              </a:rPr>
              <a:t>agence spatiale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américaine</a:t>
            </a:r>
            <a:r>
              <a:rPr lang="fr-CA" sz="1200" b="0" i="0" kern="1200" dirty="0" smtClean="0">
                <a:solidFill>
                  <a:schemeClr val="tx1"/>
                </a:solidFill>
                <a:latin typeface="+mn-lt"/>
                <a:ea typeface="+mn-ea"/>
                <a:cs typeface="+mn-cs"/>
              </a:rPr>
              <a:t>, la </a:t>
            </a:r>
            <a:r>
              <a:rPr lang="fr-CA" sz="1200" b="0" i="0" u="none" strike="noStrike" kern="1200" dirty="0" smtClean="0">
                <a:solidFill>
                  <a:schemeClr val="tx1"/>
                </a:solidFill>
                <a:latin typeface="+mn-lt"/>
                <a:ea typeface="+mn-ea"/>
                <a:cs typeface="+mn-cs"/>
              </a:rPr>
              <a:t>NASA</a:t>
            </a:r>
            <a:r>
              <a:rPr lang="fr-CA" sz="1200" b="0" i="0" kern="1200" dirty="0" smtClean="0">
                <a:solidFill>
                  <a:schemeClr val="tx1"/>
                </a:solidFill>
                <a:latin typeface="+mn-lt"/>
                <a:ea typeface="+mn-ea"/>
                <a:cs typeface="+mn-cs"/>
              </a:rPr>
              <a:t>. La </a:t>
            </a:r>
            <a:r>
              <a:rPr lang="fr-CA" sz="1200" b="0" i="0" u="none" strike="noStrike" kern="1200" dirty="0" smtClean="0">
                <a:solidFill>
                  <a:schemeClr val="tx1"/>
                </a:solidFill>
                <a:latin typeface="+mn-lt"/>
                <a:ea typeface="+mn-ea"/>
                <a:cs typeface="+mn-cs"/>
              </a:rPr>
              <a:t>sonde spatiale</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développée a pour objectif de ramener sur Terre des échantillons de la queue de la </a:t>
            </a:r>
            <a:r>
              <a:rPr lang="fr-CA" sz="1200" b="0" i="0" u="none" strike="noStrike" kern="1200" dirty="0" smtClean="0">
                <a:solidFill>
                  <a:schemeClr val="tx1"/>
                </a:solidFill>
                <a:latin typeface="+mn-lt"/>
                <a:ea typeface="+mn-ea"/>
                <a:cs typeface="+mn-cs"/>
              </a:rPr>
              <a:t>comète</a:t>
            </a:r>
            <a:r>
              <a:rPr lang="fr-CA" sz="1200" b="0" i="0" kern="1200" dirty="0" smtClean="0">
                <a:solidFill>
                  <a:schemeClr val="tx1"/>
                </a:solidFill>
                <a:latin typeface="+mn-lt"/>
                <a:ea typeface="+mn-ea"/>
                <a:cs typeface="+mn-cs"/>
              </a:rPr>
              <a:t> </a:t>
            </a:r>
            <a:r>
              <a:rPr lang="fr-CA" sz="1200" b="0" i="0" u="sng" kern="1200" dirty="0" smtClean="0">
                <a:solidFill>
                  <a:schemeClr val="tx1"/>
                </a:solidFill>
                <a:latin typeface="+mn-lt"/>
                <a:ea typeface="+mn-ea"/>
                <a:cs typeface="+mn-cs"/>
              </a:rPr>
              <a:t>81P/Wild</a:t>
            </a:r>
            <a:r>
              <a:rPr lang="fr-CA" sz="1200" b="0" i="0" kern="1200" dirty="0" smtClean="0">
                <a:solidFill>
                  <a:schemeClr val="tx1"/>
                </a:solidFill>
                <a:latin typeface="+mn-lt"/>
                <a:ea typeface="+mn-ea"/>
                <a:cs typeface="+mn-cs"/>
              </a:rPr>
              <a:t> ainsi que des </a:t>
            </a:r>
            <a:r>
              <a:rPr lang="fr-CA" sz="1200" b="0" i="0" u="none" strike="noStrike" kern="1200" dirty="0" smtClean="0">
                <a:solidFill>
                  <a:schemeClr val="tx1"/>
                </a:solidFill>
                <a:latin typeface="+mn-lt"/>
                <a:ea typeface="+mn-ea"/>
                <a:cs typeface="+mn-cs"/>
              </a:rPr>
              <a:t>poussières interstellaires</a:t>
            </a:r>
            <a:r>
              <a:rPr lang="fr-CA" sz="1200" b="0" i="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La sonde est lancée le </a:t>
            </a:r>
            <a:r>
              <a:rPr lang="fr-CA" sz="1200" b="0" i="0" u="none" strike="noStrike" kern="1200" dirty="0" smtClean="0">
                <a:solidFill>
                  <a:schemeClr val="tx1"/>
                </a:solidFill>
                <a:latin typeface="+mn-lt"/>
                <a:ea typeface="+mn-ea"/>
                <a:cs typeface="+mn-cs"/>
              </a:rPr>
              <a:t>7</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février</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1999</a:t>
            </a:r>
            <a:r>
              <a:rPr lang="fr-CA" sz="1200" b="0" i="0" kern="1200" dirty="0" smtClean="0">
                <a:solidFill>
                  <a:schemeClr val="tx1"/>
                </a:solidFill>
                <a:latin typeface="+mn-lt"/>
                <a:ea typeface="+mn-ea"/>
                <a:cs typeface="+mn-cs"/>
              </a:rPr>
              <a:t> par une fusée </a:t>
            </a:r>
            <a:r>
              <a:rPr lang="fr-CA" sz="1200" b="0" i="0" u="none" strike="noStrike" kern="1200" dirty="0" smtClean="0">
                <a:solidFill>
                  <a:schemeClr val="tx1"/>
                </a:solidFill>
                <a:latin typeface="+mn-lt"/>
                <a:ea typeface="+mn-ea"/>
                <a:cs typeface="+mn-cs"/>
              </a:rPr>
              <a:t>Delta II</a:t>
            </a:r>
            <a:r>
              <a:rPr lang="fr-CA" sz="1200" b="0" i="0" kern="1200" dirty="0" smtClean="0">
                <a:solidFill>
                  <a:schemeClr val="tx1"/>
                </a:solidFill>
                <a:latin typeface="+mn-lt"/>
                <a:ea typeface="+mn-ea"/>
                <a:cs typeface="+mn-cs"/>
              </a:rPr>
              <a:t> puis a recours à l'</a:t>
            </a:r>
            <a:r>
              <a:rPr lang="fr-CA" sz="1200" b="0" i="0" u="none" strike="noStrike" kern="1200" dirty="0" smtClean="0">
                <a:solidFill>
                  <a:schemeClr val="tx1"/>
                </a:solidFill>
                <a:latin typeface="+mn-lt"/>
                <a:ea typeface="+mn-ea"/>
                <a:cs typeface="+mn-cs"/>
              </a:rPr>
              <a:t>assistance gravitationnelle</a:t>
            </a:r>
            <a:r>
              <a:rPr lang="fr-CA" sz="1200" b="0" i="0" kern="1200" dirty="0" smtClean="0">
                <a:solidFill>
                  <a:schemeClr val="tx1"/>
                </a:solidFill>
                <a:latin typeface="+mn-lt"/>
                <a:ea typeface="+mn-ea"/>
                <a:cs typeface="+mn-cs"/>
              </a:rPr>
              <a:t> de la </a:t>
            </a:r>
            <a:r>
              <a:rPr lang="fr-CA" sz="1200" b="0" i="0" u="none" strike="noStrike" kern="1200" dirty="0" smtClean="0">
                <a:solidFill>
                  <a:schemeClr val="tx1"/>
                </a:solidFill>
                <a:latin typeface="+mn-lt"/>
                <a:ea typeface="+mn-ea"/>
                <a:cs typeface="+mn-cs"/>
              </a:rPr>
              <a:t>Terre</a:t>
            </a:r>
            <a:r>
              <a:rPr lang="fr-CA" sz="1200" b="0" i="0" kern="1200" dirty="0" smtClean="0">
                <a:solidFill>
                  <a:schemeClr val="tx1"/>
                </a:solidFill>
                <a:latin typeface="+mn-lt"/>
                <a:ea typeface="+mn-ea"/>
                <a:cs typeface="+mn-cs"/>
              </a:rPr>
              <a:t> pour rejoindre sa cible. Le 24 janvier 2004 </a:t>
            </a:r>
            <a:r>
              <a:rPr lang="fr-CA" sz="1200" b="0" i="1" kern="1200" dirty="0" smtClean="0">
                <a:solidFill>
                  <a:schemeClr val="tx1"/>
                </a:solidFill>
                <a:latin typeface="+mn-lt"/>
                <a:ea typeface="+mn-ea"/>
                <a:cs typeface="+mn-cs"/>
              </a:rPr>
              <a:t>Stardust</a:t>
            </a:r>
            <a:r>
              <a:rPr lang="fr-CA" sz="1200" b="0" i="0" kern="1200" dirty="0" smtClean="0">
                <a:solidFill>
                  <a:schemeClr val="tx1"/>
                </a:solidFill>
                <a:latin typeface="+mn-lt"/>
                <a:ea typeface="+mn-ea"/>
                <a:cs typeface="+mn-cs"/>
              </a:rPr>
              <a:t> traverse la queue de la comète en passant à moins de 236 km de son noyau et capture plusieurs milliers de particules dans un collecteur rempli d'</a:t>
            </a:r>
            <a:r>
              <a:rPr lang="fr-CA" sz="1200" b="0" i="0" u="none" strike="noStrike" kern="1200" dirty="0" smtClean="0">
                <a:solidFill>
                  <a:schemeClr val="tx1"/>
                </a:solidFill>
                <a:latin typeface="+mn-lt"/>
                <a:ea typeface="+mn-ea"/>
                <a:cs typeface="+mn-cs"/>
              </a:rPr>
              <a:t>aérogel</a:t>
            </a:r>
            <a:r>
              <a:rPr lang="fr-CA" sz="1200" b="0" i="0" kern="1200" dirty="0" smtClean="0">
                <a:solidFill>
                  <a:schemeClr val="tx1"/>
                </a:solidFill>
                <a:latin typeface="+mn-lt"/>
                <a:ea typeface="+mn-ea"/>
                <a:cs typeface="+mn-cs"/>
              </a:rPr>
              <a:t>. Ces échantillons reviennent sur Terre dans une capsule qui, après s'être détachée de la sonde, effectue une </a:t>
            </a:r>
            <a:r>
              <a:rPr lang="fr-CA" sz="1200" b="0" i="0" u="none" strike="noStrike" kern="1200" dirty="0" smtClean="0">
                <a:solidFill>
                  <a:schemeClr val="tx1"/>
                </a:solidFill>
                <a:latin typeface="+mn-lt"/>
                <a:ea typeface="+mn-ea"/>
                <a:cs typeface="+mn-cs"/>
              </a:rPr>
              <a:t>rentrée atmosphérique</a:t>
            </a:r>
            <a:r>
              <a:rPr lang="fr-CA" sz="1200" b="0" i="0" kern="1200" dirty="0" smtClean="0">
                <a:solidFill>
                  <a:schemeClr val="tx1"/>
                </a:solidFill>
                <a:latin typeface="+mn-lt"/>
                <a:ea typeface="+mn-ea"/>
                <a:cs typeface="+mn-cs"/>
              </a:rPr>
              <a:t> avant d'atterrir en douceur le 15 janvier 2006 dans le désert de l'</a:t>
            </a:r>
            <a:r>
              <a:rPr lang="fr-CA" sz="1200" b="0" i="0" u="none" strike="noStrike" kern="1200" dirty="0" smtClean="0">
                <a:solidFill>
                  <a:schemeClr val="tx1"/>
                </a:solidFill>
                <a:latin typeface="+mn-lt"/>
                <a:ea typeface="+mn-ea"/>
                <a:cs typeface="+mn-cs"/>
              </a:rPr>
              <a:t>Utah</a:t>
            </a:r>
            <a:r>
              <a:rPr lang="fr-CA" sz="1200" b="0" i="0" kern="1200" dirty="0" smtClean="0">
                <a:solidFill>
                  <a:schemeClr val="tx1"/>
                </a:solidFill>
                <a:latin typeface="+mn-lt"/>
                <a:ea typeface="+mn-ea"/>
                <a:cs typeface="+mn-cs"/>
              </a:rPr>
              <a:t> aux États-Unis. Stardust est la première mission à ramener un échantillon d'un corps céleste autre que la Lune.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En juillet 2007, la NASA décide d'assigner à la sonde spatiale une seconde mission : </a:t>
            </a:r>
            <a:r>
              <a:rPr lang="fr-CA" sz="1200" b="0" i="1" kern="1200" dirty="0" smtClean="0">
                <a:solidFill>
                  <a:schemeClr val="tx1"/>
                </a:solidFill>
                <a:latin typeface="+mn-lt"/>
                <a:ea typeface="+mn-ea"/>
                <a:cs typeface="+mn-cs"/>
              </a:rPr>
              <a:t>Stardust</a:t>
            </a:r>
            <a:r>
              <a:rPr lang="fr-CA" sz="1200" b="0" i="0" kern="1200" dirty="0" smtClean="0">
                <a:solidFill>
                  <a:schemeClr val="tx1"/>
                </a:solidFill>
                <a:latin typeface="+mn-lt"/>
                <a:ea typeface="+mn-ea"/>
                <a:cs typeface="+mn-cs"/>
              </a:rPr>
              <a:t> doit effectuer un survol de la comète </a:t>
            </a:r>
            <a:r>
              <a:rPr lang="fr-CA" sz="1200" b="0" i="0" u="none" strike="noStrike" kern="1200" dirty="0" smtClean="0">
                <a:solidFill>
                  <a:schemeClr val="tx1"/>
                </a:solidFill>
                <a:latin typeface="+mn-lt"/>
                <a:ea typeface="+mn-ea"/>
                <a:cs typeface="+mn-cs"/>
              </a:rPr>
              <a:t>Tempel 1</a:t>
            </a:r>
            <a:r>
              <a:rPr lang="fr-CA" sz="1200" b="0" i="0" kern="1200" dirty="0" smtClean="0">
                <a:solidFill>
                  <a:schemeClr val="tx1"/>
                </a:solidFill>
                <a:latin typeface="+mn-lt"/>
                <a:ea typeface="+mn-ea"/>
                <a:cs typeface="+mn-cs"/>
              </a:rPr>
              <a:t> qui avait été percutée volontairement par l'</a:t>
            </a:r>
            <a:r>
              <a:rPr lang="fr-CA" sz="1200" b="0" i="0" kern="1200" dirty="0" err="1" smtClean="0">
                <a:solidFill>
                  <a:schemeClr val="tx1"/>
                </a:solidFill>
                <a:latin typeface="+mn-lt"/>
                <a:ea typeface="+mn-ea"/>
                <a:cs typeface="+mn-cs"/>
              </a:rPr>
              <a:t>impacteur</a:t>
            </a:r>
            <a:r>
              <a:rPr lang="fr-CA" sz="1200" b="0" i="0" kern="1200" dirty="0" smtClean="0">
                <a:solidFill>
                  <a:schemeClr val="tx1"/>
                </a:solidFill>
                <a:latin typeface="+mn-lt"/>
                <a:ea typeface="+mn-ea"/>
                <a:cs typeface="+mn-cs"/>
              </a:rPr>
              <a:t> de </a:t>
            </a:r>
            <a:r>
              <a:rPr lang="fr-CA" sz="1200" b="0" i="0" u="none" strike="noStrike" kern="1200" dirty="0" smtClean="0">
                <a:solidFill>
                  <a:schemeClr val="tx1"/>
                </a:solidFill>
                <a:latin typeface="+mn-lt"/>
                <a:ea typeface="+mn-ea"/>
                <a:cs typeface="+mn-cs"/>
              </a:rPr>
              <a:t>Deep Impact</a:t>
            </a:r>
            <a:r>
              <a:rPr lang="fr-CA" sz="1200" b="0" i="0" kern="1200" dirty="0" smtClean="0">
                <a:solidFill>
                  <a:schemeClr val="tx1"/>
                </a:solidFill>
                <a:latin typeface="+mn-lt"/>
                <a:ea typeface="+mn-ea"/>
                <a:cs typeface="+mn-cs"/>
              </a:rPr>
              <a:t>. La NASA espère tirer de ces observations des informations sur l'évolution des comètes en comparant les données fournies par ce survol avec celles obtenues par la sonde Deep Impact</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Source : </a:t>
            </a:r>
            <a:r>
              <a:rPr lang="fr-CA" sz="1200" b="0" i="0" kern="1200" dirty="0" err="1" smtClean="0">
                <a:solidFill>
                  <a:schemeClr val="tx1"/>
                </a:solidFill>
                <a:latin typeface="+mn-lt"/>
                <a:ea typeface="+mn-ea"/>
                <a:cs typeface="+mn-cs"/>
              </a:rPr>
              <a:t>Wikipédia</a:t>
            </a: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20</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i="0" kern="1200" dirty="0" smtClean="0">
                <a:solidFill>
                  <a:schemeClr val="tx1"/>
                </a:solidFill>
                <a:latin typeface="+mn-lt"/>
                <a:ea typeface="+mn-ea"/>
                <a:cs typeface="+mn-cs"/>
              </a:rPr>
              <a:t>Deep Impact</a:t>
            </a:r>
            <a:r>
              <a:rPr lang="fr-CA" sz="1200" b="0" i="0" kern="1200" dirty="0" smtClean="0">
                <a:solidFill>
                  <a:schemeClr val="tx1"/>
                </a:solidFill>
                <a:latin typeface="+mn-lt"/>
                <a:ea typeface="+mn-ea"/>
                <a:cs typeface="+mn-cs"/>
              </a:rPr>
              <a:t> est une </a:t>
            </a:r>
            <a:r>
              <a:rPr lang="fr-CA" sz="1200" b="0" i="0" u="none" strike="noStrike" kern="1200" dirty="0" smtClean="0">
                <a:solidFill>
                  <a:schemeClr val="tx1"/>
                </a:solidFill>
                <a:latin typeface="+mn-lt"/>
                <a:ea typeface="+mn-ea"/>
                <a:cs typeface="+mn-cs"/>
              </a:rPr>
              <a:t>sonde spatiale</a:t>
            </a:r>
            <a:r>
              <a:rPr lang="fr-CA" sz="1200" b="0" i="0" kern="1200" dirty="0" smtClean="0">
                <a:solidFill>
                  <a:schemeClr val="tx1"/>
                </a:solidFill>
                <a:latin typeface="+mn-lt"/>
                <a:ea typeface="+mn-ea"/>
                <a:cs typeface="+mn-cs"/>
              </a:rPr>
              <a:t> de l'</a:t>
            </a:r>
            <a:r>
              <a:rPr lang="fr-CA" sz="1200" b="0" i="0" u="none" strike="noStrike" kern="1200" dirty="0" smtClean="0">
                <a:solidFill>
                  <a:schemeClr val="tx1"/>
                </a:solidFill>
                <a:latin typeface="+mn-lt"/>
                <a:ea typeface="+mn-ea"/>
                <a:cs typeface="+mn-cs"/>
              </a:rPr>
              <a:t>agence spatiale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américaine</a:t>
            </a:r>
            <a:r>
              <a:rPr lang="fr-CA" sz="1200" b="0" i="0" kern="1200" dirty="0" smtClean="0">
                <a:solidFill>
                  <a:schemeClr val="tx1"/>
                </a:solidFill>
                <a:latin typeface="+mn-lt"/>
                <a:ea typeface="+mn-ea"/>
                <a:cs typeface="+mn-cs"/>
              </a:rPr>
              <a:t>, la </a:t>
            </a:r>
            <a:r>
              <a:rPr lang="fr-CA" sz="1200" b="0" i="0" u="none" strike="noStrike" kern="1200" dirty="0" smtClean="0">
                <a:solidFill>
                  <a:schemeClr val="tx1"/>
                </a:solidFill>
                <a:latin typeface="+mn-lt"/>
                <a:ea typeface="+mn-ea"/>
                <a:cs typeface="+mn-cs"/>
              </a:rPr>
              <a:t>NASA</a:t>
            </a:r>
            <a:r>
              <a:rPr lang="fr-CA" sz="1200" b="0" i="0" kern="1200" dirty="0" smtClean="0">
                <a:solidFill>
                  <a:schemeClr val="tx1"/>
                </a:solidFill>
                <a:latin typeface="+mn-lt"/>
                <a:ea typeface="+mn-ea"/>
                <a:cs typeface="+mn-cs"/>
              </a:rPr>
              <a:t>, dont l'objectif principal était le recueil de données sur la composition interne de la </a:t>
            </a:r>
            <a:r>
              <a:rPr lang="fr-CA" sz="1200" b="0" i="0" u="none" strike="noStrike" kern="1200" dirty="0" smtClean="0">
                <a:solidFill>
                  <a:schemeClr val="tx1"/>
                </a:solidFill>
                <a:latin typeface="+mn-lt"/>
                <a:ea typeface="+mn-ea"/>
                <a:cs typeface="+mn-cs"/>
              </a:rPr>
              <a:t>comète Tempel 1</a:t>
            </a:r>
            <a:r>
              <a:rPr lang="fr-CA" sz="1200" b="0" i="0" kern="1200" dirty="0" smtClean="0">
                <a:solidFill>
                  <a:schemeClr val="tx1"/>
                </a:solidFill>
                <a:latin typeface="+mn-lt"/>
                <a:ea typeface="+mn-ea"/>
                <a:cs typeface="+mn-cs"/>
              </a:rPr>
              <a:t>. À l'époque de ce projet, les principales théories en vigueur postulent que les comètes sont constituées du matériau primordial  du nuage qui a donné</a:t>
            </a:r>
            <a:r>
              <a:rPr lang="fr-CA" sz="1200" b="0" i="0" kern="1200" baseline="0" dirty="0" smtClean="0">
                <a:solidFill>
                  <a:schemeClr val="tx1"/>
                </a:solidFill>
                <a:latin typeface="+mn-lt"/>
                <a:ea typeface="+mn-ea"/>
                <a:cs typeface="+mn-cs"/>
              </a:rPr>
              <a:t> naissance au </a:t>
            </a:r>
            <a:r>
              <a:rPr lang="fr-CA" sz="1200" b="0" i="0" u="none" strike="noStrike" kern="1200" dirty="0" smtClean="0">
                <a:solidFill>
                  <a:schemeClr val="tx1"/>
                </a:solidFill>
                <a:latin typeface="+mn-lt"/>
                <a:ea typeface="+mn-ea"/>
                <a:cs typeface="+mn-cs"/>
              </a:rPr>
              <a:t>Système solaire</a:t>
            </a:r>
            <a:r>
              <a:rPr lang="fr-CA" sz="1200" b="0" i="0" kern="1200" dirty="0" smtClean="0">
                <a:solidFill>
                  <a:schemeClr val="tx1"/>
                </a:solidFill>
                <a:latin typeface="+mn-lt"/>
                <a:ea typeface="+mn-ea"/>
                <a:cs typeface="+mn-cs"/>
              </a:rPr>
              <a:t> ce qui rend leur étude particulièrement importante pour la modélisation de sa 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Deep Impact est une sonde spatiale d'environ 1 tonne développée dans le cadre du </a:t>
            </a:r>
            <a:r>
              <a:rPr lang="fr-CA" sz="1200" b="0" i="0" u="none" strike="noStrike" kern="1200" dirty="0" smtClean="0">
                <a:solidFill>
                  <a:schemeClr val="tx1"/>
                </a:solidFill>
                <a:latin typeface="+mn-lt"/>
                <a:ea typeface="+mn-ea"/>
                <a:cs typeface="+mn-cs"/>
              </a:rPr>
              <a:t>programme </a:t>
            </a:r>
            <a:r>
              <a:rPr lang="fr-CA" sz="1200" b="0" i="0" u="none" strike="noStrike" kern="1200" dirty="0" err="1" smtClean="0">
                <a:solidFill>
                  <a:schemeClr val="tx1"/>
                </a:solidFill>
                <a:latin typeface="+mn-lt"/>
                <a:ea typeface="+mn-ea"/>
                <a:cs typeface="+mn-cs"/>
              </a:rPr>
              <a:t>Discovery</a:t>
            </a:r>
            <a:r>
              <a:rPr lang="fr-CA" sz="1200" b="0" i="0" kern="1200" dirty="0" smtClean="0">
                <a:solidFill>
                  <a:schemeClr val="tx1"/>
                </a:solidFill>
                <a:latin typeface="+mn-lt"/>
                <a:ea typeface="+mn-ea"/>
                <a:cs typeface="+mn-cs"/>
              </a:rPr>
              <a:t> qui rassemble des missions scientifiques interplanétaires à coût modéré. La sonde spatiale, lancée début 2005, arrive à proximité de la comète le </a:t>
            </a:r>
            <a:r>
              <a:rPr lang="fr-CA" sz="1200" b="0" i="0" u="none" strike="noStrike" kern="1200" dirty="0" smtClean="0">
                <a:solidFill>
                  <a:schemeClr val="tx1"/>
                </a:solidFill>
                <a:latin typeface="+mn-lt"/>
                <a:ea typeface="+mn-ea"/>
                <a:cs typeface="+mn-cs"/>
              </a:rPr>
              <a:t>4 juillet</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2005</a:t>
            </a:r>
            <a:r>
              <a:rPr lang="fr-CA" sz="1200" b="0" i="0" kern="1200" dirty="0" smtClean="0">
                <a:solidFill>
                  <a:schemeClr val="tx1"/>
                </a:solidFill>
                <a:latin typeface="+mn-lt"/>
                <a:ea typeface="+mn-ea"/>
                <a:cs typeface="+mn-cs"/>
              </a:rPr>
              <a:t> et largue un </a:t>
            </a:r>
            <a:r>
              <a:rPr lang="fr-CA" sz="1200" b="0" i="0" u="none" strike="noStrike" kern="1200" dirty="0" smtClean="0">
                <a:solidFill>
                  <a:schemeClr val="tx1"/>
                </a:solidFill>
                <a:latin typeface="+mn-lt"/>
                <a:ea typeface="+mn-ea"/>
                <a:cs typeface="+mn-cs"/>
              </a:rPr>
              <a:t>projectile</a:t>
            </a:r>
            <a:r>
              <a:rPr lang="fr-CA" sz="1200" b="0" i="0" kern="1200" dirty="0" smtClean="0">
                <a:solidFill>
                  <a:schemeClr val="tx1"/>
                </a:solidFill>
                <a:latin typeface="+mn-lt"/>
                <a:ea typeface="+mn-ea"/>
                <a:cs typeface="+mn-cs"/>
              </a:rPr>
              <a:t> de près de 400 kg qui en frappant sa surface à grande vitesse crée un </a:t>
            </a:r>
            <a:r>
              <a:rPr lang="fr-CA" sz="1200" b="0" i="0" u="none" strike="noStrike" kern="1200" dirty="0" smtClean="0">
                <a:solidFill>
                  <a:schemeClr val="tx1"/>
                </a:solidFill>
                <a:latin typeface="+mn-lt"/>
                <a:ea typeface="+mn-ea"/>
                <a:cs typeface="+mn-cs"/>
              </a:rPr>
              <a:t>cratère</a:t>
            </a:r>
            <a:r>
              <a:rPr lang="fr-CA" sz="1200" b="0" i="0" kern="1200" dirty="0" smtClean="0">
                <a:solidFill>
                  <a:schemeClr val="tx1"/>
                </a:solidFill>
                <a:latin typeface="+mn-lt"/>
                <a:ea typeface="+mn-ea"/>
                <a:cs typeface="+mn-cs"/>
              </a:rPr>
              <a:t> d'environ 30 mètres de diamètre.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Les matériaux éjectés en provenance de couches situées sous la surface sont alors analysées par les instruments de la sonde spatiale. La sonde remplit parfaitement ses objectifs en fournissant des données précises et parfois inattendues sur la structure interne de la comète.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i="0" kern="1200" dirty="0" smtClean="0">
                <a:solidFill>
                  <a:schemeClr val="tx1"/>
                </a:solidFill>
                <a:latin typeface="+mn-lt"/>
                <a:ea typeface="+mn-ea"/>
                <a:cs typeface="+mn-cs"/>
              </a:rPr>
              <a:t>EPOXI</a:t>
            </a:r>
            <a:r>
              <a:rPr lang="fr-CA" sz="1200" b="0" i="0" kern="1200" dirty="0" smtClean="0">
                <a:solidFill>
                  <a:schemeClr val="tx1"/>
                </a:solidFill>
                <a:latin typeface="+mn-lt"/>
                <a:ea typeface="+mn-ea"/>
                <a:cs typeface="+mn-cs"/>
              </a:rPr>
              <a:t> (</a:t>
            </a:r>
            <a:r>
              <a:rPr lang="fr-CA" sz="1200" b="1" i="0" kern="1200" dirty="0" err="1" smtClean="0">
                <a:solidFill>
                  <a:schemeClr val="tx1"/>
                </a:solidFill>
                <a:latin typeface="+mn-lt"/>
                <a:ea typeface="+mn-ea"/>
                <a:cs typeface="+mn-cs"/>
              </a:rPr>
              <a:t>Extrasolar</a:t>
            </a:r>
            <a:r>
              <a:rPr lang="fr-CA" sz="1200" b="1" i="0" kern="1200" dirty="0" smtClean="0">
                <a:solidFill>
                  <a:schemeClr val="tx1"/>
                </a:solidFill>
                <a:latin typeface="+mn-lt"/>
                <a:ea typeface="+mn-ea"/>
                <a:cs typeface="+mn-cs"/>
              </a:rPr>
              <a:t> </a:t>
            </a:r>
            <a:r>
              <a:rPr lang="fr-CA" sz="1200" b="1" i="0" kern="1200" dirty="0" err="1" smtClean="0">
                <a:solidFill>
                  <a:schemeClr val="tx1"/>
                </a:solidFill>
                <a:latin typeface="+mn-lt"/>
                <a:ea typeface="+mn-ea"/>
                <a:cs typeface="+mn-cs"/>
              </a:rPr>
              <a:t>Planet</a:t>
            </a:r>
            <a:r>
              <a:rPr lang="fr-CA" sz="1200" b="1" i="0" kern="1200" dirty="0" smtClean="0">
                <a:solidFill>
                  <a:schemeClr val="tx1"/>
                </a:solidFill>
                <a:latin typeface="+mn-lt"/>
                <a:ea typeface="+mn-ea"/>
                <a:cs typeface="+mn-cs"/>
              </a:rPr>
              <a:t> Observation and Deep Impact Extended Investigation</a:t>
            </a:r>
            <a:r>
              <a:rPr lang="fr-CA" sz="1200" b="0" i="0" kern="1200" dirty="0" smtClean="0">
                <a:solidFill>
                  <a:schemeClr val="tx1"/>
                </a:solidFill>
                <a:latin typeface="+mn-lt"/>
                <a:ea typeface="+mn-ea"/>
                <a:cs typeface="+mn-cs"/>
              </a:rPr>
              <a:t>) est une mission secondaire de la </a:t>
            </a:r>
            <a:r>
              <a:rPr lang="fr-CA" sz="1200" b="0" i="0" u="none" strike="noStrike" kern="1200" dirty="0" smtClean="0">
                <a:solidFill>
                  <a:schemeClr val="tx1"/>
                </a:solidFill>
                <a:latin typeface="+mn-lt"/>
                <a:ea typeface="+mn-ea"/>
                <a:cs typeface="+mn-cs"/>
              </a:rPr>
              <a:t>sonde spatiale</a:t>
            </a:r>
            <a:r>
              <a:rPr lang="fr-CA" sz="1200" b="0" i="0" kern="1200" dirty="0" smtClean="0">
                <a:solidFill>
                  <a:schemeClr val="tx1"/>
                </a:solidFill>
                <a:latin typeface="+mn-lt"/>
                <a:ea typeface="+mn-ea"/>
                <a:cs typeface="+mn-cs"/>
              </a:rPr>
              <a:t> de la </a:t>
            </a:r>
            <a:r>
              <a:rPr lang="fr-CA" sz="1200" b="0" i="0" u="none" strike="noStrike" kern="1200" dirty="0" smtClean="0">
                <a:solidFill>
                  <a:schemeClr val="tx1"/>
                </a:solidFill>
                <a:latin typeface="+mn-lt"/>
                <a:ea typeface="+mn-ea"/>
                <a:cs typeface="+mn-cs"/>
              </a:rPr>
              <a:t>NASA</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Deep Impact</a:t>
            </a:r>
            <a:r>
              <a:rPr lang="fr-CA" sz="1200" b="0" i="0" kern="1200" dirty="0" smtClean="0">
                <a:solidFill>
                  <a:schemeClr val="tx1"/>
                </a:solidFill>
                <a:latin typeface="+mn-lt"/>
                <a:ea typeface="+mn-ea"/>
                <a:cs typeface="+mn-cs"/>
              </a:rPr>
              <a:t> ; elle fait suite au largage réussi d'un </a:t>
            </a:r>
            <a:r>
              <a:rPr lang="fr-CA" sz="1200" b="0" i="0" u="none" strike="noStrike" kern="1200" dirty="0" smtClean="0">
                <a:solidFill>
                  <a:schemeClr val="tx1"/>
                </a:solidFill>
                <a:latin typeface="+mn-lt"/>
                <a:ea typeface="+mn-ea"/>
                <a:cs typeface="+mn-cs"/>
              </a:rPr>
              <a:t>impacteur</a:t>
            </a:r>
            <a:r>
              <a:rPr lang="fr-CA" sz="1200" b="0" i="0" kern="1200" dirty="0" smtClean="0">
                <a:solidFill>
                  <a:schemeClr val="tx1"/>
                </a:solidFill>
                <a:latin typeface="+mn-lt"/>
                <a:ea typeface="+mn-ea"/>
                <a:cs typeface="+mn-cs"/>
              </a:rPr>
              <a:t> à la surface de la comète </a:t>
            </a:r>
            <a:r>
              <a:rPr lang="fr-CA" sz="1200" b="0" i="0" u="none" strike="noStrike" kern="1200" dirty="0" smtClean="0">
                <a:solidFill>
                  <a:schemeClr val="tx1"/>
                </a:solidFill>
                <a:latin typeface="+mn-lt"/>
                <a:ea typeface="+mn-ea"/>
                <a:cs typeface="+mn-cs"/>
              </a:rPr>
              <a:t>Tempel 1</a:t>
            </a:r>
            <a:r>
              <a:rPr lang="fr-CA" sz="1200" b="0" i="0" kern="1200" dirty="0" smtClean="0">
                <a:solidFill>
                  <a:schemeClr val="tx1"/>
                </a:solidFill>
                <a:latin typeface="+mn-lt"/>
                <a:ea typeface="+mn-ea"/>
                <a:cs typeface="+mn-cs"/>
              </a:rPr>
              <a:t> en 2005.   Durant son transit vers la comète, la sonde observe et tente de caractériser des exoplanètes identifiées par d'autres moyens (programme EPOCH </a:t>
            </a:r>
            <a:r>
              <a:rPr lang="fr-CA" sz="1200" b="0" i="1" kern="1200" dirty="0" err="1" smtClean="0">
                <a:solidFill>
                  <a:schemeClr val="tx1"/>
                </a:solidFill>
                <a:latin typeface="+mn-lt"/>
                <a:ea typeface="+mn-ea"/>
                <a:cs typeface="+mn-cs"/>
              </a:rPr>
              <a:t>Extrasolar</a:t>
            </a:r>
            <a:r>
              <a:rPr lang="fr-CA" sz="1200" b="0" i="1" kern="1200" dirty="0" smtClean="0">
                <a:solidFill>
                  <a:schemeClr val="tx1"/>
                </a:solidFill>
                <a:latin typeface="+mn-lt"/>
                <a:ea typeface="+mn-ea"/>
                <a:cs typeface="+mn-cs"/>
              </a:rPr>
              <a:t> </a:t>
            </a:r>
            <a:r>
              <a:rPr lang="fr-CA" sz="1200" b="0" i="1" kern="1200" dirty="0" err="1" smtClean="0">
                <a:solidFill>
                  <a:schemeClr val="tx1"/>
                </a:solidFill>
                <a:latin typeface="+mn-lt"/>
                <a:ea typeface="+mn-ea"/>
                <a:cs typeface="+mn-cs"/>
              </a:rPr>
              <a:t>Planet</a:t>
            </a:r>
            <a:r>
              <a:rPr lang="fr-CA" sz="1200" b="0" i="1" kern="1200" dirty="0" smtClean="0">
                <a:solidFill>
                  <a:schemeClr val="tx1"/>
                </a:solidFill>
                <a:latin typeface="+mn-lt"/>
                <a:ea typeface="+mn-ea"/>
                <a:cs typeface="+mn-cs"/>
              </a:rPr>
              <a:t> Observation and </a:t>
            </a:r>
            <a:r>
              <a:rPr lang="fr-CA" sz="1200" b="0" i="1" kern="1200" dirty="0" err="1" smtClean="0">
                <a:solidFill>
                  <a:schemeClr val="tx1"/>
                </a:solidFill>
                <a:latin typeface="+mn-lt"/>
                <a:ea typeface="+mn-ea"/>
                <a:cs typeface="+mn-cs"/>
              </a:rPr>
              <a:t>Characterization</a:t>
            </a:r>
            <a:r>
              <a:rPr lang="fr-CA" sz="1200" b="0" i="0" kern="1200" dirty="0" smtClean="0">
                <a:solidFill>
                  <a:schemeClr val="tx1"/>
                </a:solidFill>
                <a:latin typeface="+mn-lt"/>
                <a:ea typeface="+mn-ea"/>
                <a:cs typeface="+mn-cs"/>
              </a:rPr>
              <a:t>). Le 4 novembre 2010 la sonde survole la comète Hartley 2 et effectue des observations couronnées de succès.</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Source : </a:t>
            </a:r>
            <a:r>
              <a:rPr lang="fr-CA" sz="1200" b="0" i="0" kern="1200" dirty="0" err="1" smtClean="0">
                <a:solidFill>
                  <a:schemeClr val="tx1"/>
                </a:solidFill>
                <a:latin typeface="+mn-lt"/>
                <a:ea typeface="+mn-ea"/>
                <a:cs typeface="+mn-cs"/>
              </a:rPr>
              <a:t>Wikipédia</a:t>
            </a: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Cette comète est la destination de la </a:t>
            </a:r>
            <a:r>
              <a:rPr lang="fr-CA" sz="1200" b="0" i="0" u="none" strike="noStrike" kern="1200" dirty="0" smtClean="0">
                <a:solidFill>
                  <a:schemeClr val="tx1"/>
                </a:solidFill>
                <a:latin typeface="+mn-lt"/>
                <a:ea typeface="+mn-ea"/>
                <a:cs typeface="+mn-cs"/>
              </a:rPr>
              <a:t>sonde </a:t>
            </a:r>
            <a:r>
              <a:rPr lang="fr-CA" sz="1200" b="0" i="1" u="none" strike="noStrike" kern="1200" dirty="0" smtClean="0">
                <a:solidFill>
                  <a:schemeClr val="tx1"/>
                </a:solidFill>
                <a:latin typeface="+mn-lt"/>
                <a:ea typeface="+mn-ea"/>
                <a:cs typeface="+mn-cs"/>
              </a:rPr>
              <a:t>Rosetta</a:t>
            </a:r>
            <a:r>
              <a:rPr lang="fr-CA" sz="1200" b="0" i="0" kern="1200" dirty="0" smtClean="0">
                <a:solidFill>
                  <a:schemeClr val="tx1"/>
                </a:solidFill>
                <a:latin typeface="+mn-lt"/>
                <a:ea typeface="+mn-ea"/>
                <a:cs typeface="+mn-cs"/>
              </a:rPr>
              <a:t> de l'</a:t>
            </a:r>
            <a:r>
              <a:rPr lang="fr-CA" sz="1200" b="0" i="0" u="none" strike="noStrike" kern="1200" dirty="0" smtClean="0">
                <a:solidFill>
                  <a:schemeClr val="tx1"/>
                </a:solidFill>
                <a:latin typeface="+mn-lt"/>
                <a:ea typeface="+mn-ea"/>
                <a:cs typeface="+mn-cs"/>
              </a:rPr>
              <a:t>Agence Spatiale Européenne (ESA)</a:t>
            </a:r>
            <a:r>
              <a:rPr lang="fr-CA" sz="1200" b="0" i="0" kern="1200" dirty="0" smtClean="0">
                <a:solidFill>
                  <a:schemeClr val="tx1"/>
                </a:solidFill>
                <a:latin typeface="+mn-lt"/>
                <a:ea typeface="+mn-ea"/>
                <a:cs typeface="+mn-cs"/>
              </a:rPr>
              <a:t>, lancée le </a:t>
            </a:r>
            <a:r>
              <a:rPr lang="fr-CA" sz="1200" b="0" i="0" u="none" strike="noStrike" kern="12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mars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2004</a:t>
            </a:r>
            <a:r>
              <a:rPr lang="fr-CA" sz="1200" b="0" i="0" kern="1200" dirty="0" smtClean="0">
                <a:solidFill>
                  <a:schemeClr val="tx1"/>
                </a:solidFill>
                <a:latin typeface="+mn-lt"/>
                <a:ea typeface="+mn-ea"/>
                <a:cs typeface="+mn-cs"/>
              </a:rPr>
              <a:t>. La comète a été atteinte le </a:t>
            </a:r>
            <a:r>
              <a:rPr lang="fr-CA" sz="1200" b="0" i="0" u="none" strike="noStrike" kern="1200" dirty="0" smtClean="0">
                <a:solidFill>
                  <a:schemeClr val="tx1"/>
                </a:solidFill>
                <a:latin typeface="+mn-lt"/>
                <a:ea typeface="+mn-ea"/>
                <a:cs typeface="+mn-cs"/>
              </a:rPr>
              <a:t>6</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août</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2014</a:t>
            </a:r>
            <a:r>
              <a:rPr lang="fr-CA" sz="1200" b="0" i="0" kern="1200" dirty="0" smtClean="0">
                <a:solidFill>
                  <a:schemeClr val="tx1"/>
                </a:solidFill>
                <a:latin typeface="+mn-lt"/>
                <a:ea typeface="+mn-ea"/>
                <a:cs typeface="+mn-cs"/>
              </a:rPr>
              <a:t> ; la sonde est entrée en orbite le </a:t>
            </a:r>
            <a:r>
              <a:rPr lang="fr-CA" sz="1200" b="0" i="0" u="none" strike="noStrike" kern="1200" dirty="0" smtClean="0">
                <a:solidFill>
                  <a:schemeClr val="tx1"/>
                </a:solidFill>
                <a:latin typeface="+mn-lt"/>
                <a:ea typeface="+mn-ea"/>
                <a:cs typeface="+mn-cs"/>
              </a:rPr>
              <a:t>10</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septembre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2014</a:t>
            </a:r>
            <a:r>
              <a:rPr lang="fr-CA" sz="1200" b="0" i="0" kern="1200" dirty="0" smtClean="0">
                <a:solidFill>
                  <a:schemeClr val="tx1"/>
                </a:solidFill>
                <a:latin typeface="+mn-lt"/>
                <a:ea typeface="+mn-ea"/>
                <a:cs typeface="+mn-cs"/>
              </a:rPr>
              <a:t>; l'atterrisseur, </a:t>
            </a:r>
            <a:r>
              <a:rPr lang="fr-CA" sz="1200" b="0" i="1" u="none" strike="noStrike" kern="1200" dirty="0" smtClean="0">
                <a:solidFill>
                  <a:schemeClr val="tx1"/>
                </a:solidFill>
                <a:latin typeface="+mn-lt"/>
                <a:ea typeface="+mn-ea"/>
                <a:cs typeface="+mn-cs"/>
              </a:rPr>
              <a:t>Philae</a:t>
            </a:r>
            <a:r>
              <a:rPr lang="fr-CA" sz="1200" b="0" i="0" kern="1200" dirty="0" smtClean="0">
                <a:solidFill>
                  <a:schemeClr val="tx1"/>
                </a:solidFill>
                <a:latin typeface="+mn-lt"/>
                <a:ea typeface="+mn-ea"/>
                <a:cs typeface="+mn-cs"/>
              </a:rPr>
              <a:t>, s'est posé sur la surface de la comète le </a:t>
            </a:r>
            <a:r>
              <a:rPr lang="fr-CA" sz="1200" b="0" i="0" u="none" strike="noStrike" kern="1200" dirty="0" smtClean="0">
                <a:solidFill>
                  <a:schemeClr val="tx1"/>
                </a:solidFill>
                <a:latin typeface="+mn-lt"/>
                <a:ea typeface="+mn-ea"/>
                <a:cs typeface="+mn-cs"/>
              </a:rPr>
              <a:t>12</a:t>
            </a:r>
            <a:r>
              <a:rPr lang="fr-CA" sz="1200" b="0" i="0" u="none" strike="noStrike" kern="1200" baseline="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novembre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2014.</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i="1" kern="1200" dirty="0" smtClean="0">
                <a:solidFill>
                  <a:schemeClr val="tx1"/>
                </a:solidFill>
                <a:latin typeface="+mn-lt"/>
                <a:ea typeface="+mn-ea"/>
                <a:cs typeface="+mn-cs"/>
              </a:rPr>
              <a:t>Rosetta</a:t>
            </a:r>
            <a:r>
              <a:rPr lang="fr-CA" sz="1200" b="0" i="0" kern="1200" dirty="0" smtClean="0">
                <a:solidFill>
                  <a:schemeClr val="tx1"/>
                </a:solidFill>
                <a:latin typeface="+mn-lt"/>
                <a:ea typeface="+mn-ea"/>
                <a:cs typeface="+mn-cs"/>
              </a:rPr>
              <a:t> est une </a:t>
            </a:r>
            <a:r>
              <a:rPr lang="fr-CA" sz="1200" b="0" i="0" u="none" strike="noStrike" kern="1200" dirty="0" smtClean="0">
                <a:solidFill>
                  <a:schemeClr val="tx1"/>
                </a:solidFill>
                <a:latin typeface="+mn-lt"/>
                <a:ea typeface="+mn-ea"/>
                <a:cs typeface="+mn-cs"/>
              </a:rPr>
              <a:t>mission spatiale</a:t>
            </a:r>
            <a:r>
              <a:rPr lang="fr-CA" sz="1200" b="0" i="0" kern="1200" dirty="0" smtClean="0">
                <a:solidFill>
                  <a:schemeClr val="tx1"/>
                </a:solidFill>
                <a:latin typeface="+mn-lt"/>
                <a:ea typeface="+mn-ea"/>
                <a:cs typeface="+mn-cs"/>
              </a:rPr>
              <a:t> de l'</a:t>
            </a:r>
            <a:r>
              <a:rPr lang="fr-CA" sz="1200" b="0" i="0" u="none" strike="noStrike" kern="1200" dirty="0" smtClean="0">
                <a:solidFill>
                  <a:schemeClr val="tx1"/>
                </a:solidFill>
                <a:latin typeface="+mn-lt"/>
                <a:ea typeface="+mn-ea"/>
                <a:cs typeface="+mn-cs"/>
              </a:rPr>
              <a:t>Agence Spatiale Européenne</a:t>
            </a:r>
            <a:r>
              <a:rPr lang="fr-CA" sz="1200" b="0" i="0" kern="1200" dirty="0" smtClean="0">
                <a:solidFill>
                  <a:schemeClr val="tx1"/>
                </a:solidFill>
                <a:latin typeface="+mn-lt"/>
                <a:ea typeface="+mn-ea"/>
                <a:cs typeface="+mn-cs"/>
              </a:rPr>
              <a:t> (ASE/ESA) dont l'objectif principal est de recueillir des données sur la </a:t>
            </a:r>
            <a:r>
              <a:rPr lang="fr-CA" sz="1200" b="0" i="0" u="none" strike="noStrike" kern="1200" dirty="0" smtClean="0">
                <a:solidFill>
                  <a:schemeClr val="tx1"/>
                </a:solidFill>
                <a:latin typeface="+mn-lt"/>
                <a:ea typeface="+mn-ea"/>
                <a:cs typeface="+mn-cs"/>
              </a:rPr>
              <a:t>composition</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du </a:t>
            </a:r>
            <a:r>
              <a:rPr lang="fr-CA" sz="1200" b="0" i="0" u="none" strike="noStrike" kern="1200" dirty="0" smtClean="0">
                <a:solidFill>
                  <a:schemeClr val="tx1"/>
                </a:solidFill>
                <a:latin typeface="+mn-lt"/>
                <a:ea typeface="+mn-ea"/>
                <a:cs typeface="+mn-cs"/>
              </a:rPr>
              <a:t>noyau</a:t>
            </a:r>
            <a:r>
              <a:rPr lang="fr-CA" sz="1200" b="0" i="0" kern="1200" dirty="0" smtClean="0">
                <a:solidFill>
                  <a:schemeClr val="tx1"/>
                </a:solidFill>
                <a:latin typeface="+mn-lt"/>
                <a:ea typeface="+mn-ea"/>
                <a:cs typeface="+mn-cs"/>
              </a:rPr>
              <a:t> de la </a:t>
            </a:r>
            <a:r>
              <a:rPr lang="fr-CA" sz="1200" b="0" i="0" u="none" strike="noStrike" kern="1200" dirty="0" smtClean="0">
                <a:solidFill>
                  <a:schemeClr val="tx1"/>
                </a:solidFill>
                <a:latin typeface="+mn-lt"/>
                <a:ea typeface="+mn-ea"/>
                <a:cs typeface="+mn-cs"/>
              </a:rPr>
              <a:t>comète</a:t>
            </a:r>
            <a:r>
              <a:rPr lang="fr-CA" sz="1200" b="0" i="0" kern="1200" dirty="0" smtClean="0">
                <a:solidFill>
                  <a:schemeClr val="tx1"/>
                </a:solidFill>
                <a:latin typeface="+mn-lt"/>
                <a:ea typeface="+mn-ea"/>
                <a:cs typeface="+mn-cs"/>
              </a:rPr>
              <a:t> 67P Churyumov-Gerasimenko et sur son comportement à l'</a:t>
            </a:r>
            <a:r>
              <a:rPr lang="fr-CA" sz="1200" b="0" i="0" u="none" strike="noStrike" kern="1200" dirty="0" smtClean="0">
                <a:solidFill>
                  <a:schemeClr val="tx1"/>
                </a:solidFill>
                <a:latin typeface="+mn-lt"/>
                <a:ea typeface="+mn-ea"/>
                <a:cs typeface="+mn-cs"/>
              </a:rPr>
              <a:t>approche</a:t>
            </a:r>
            <a:r>
              <a:rPr lang="fr-CA" sz="1200" b="0" i="0" kern="1200" dirty="0" smtClean="0">
                <a:solidFill>
                  <a:schemeClr val="tx1"/>
                </a:solidFill>
                <a:latin typeface="+mn-lt"/>
                <a:ea typeface="+mn-ea"/>
                <a:cs typeface="+mn-cs"/>
              </a:rPr>
              <a:t> du </a:t>
            </a:r>
            <a:r>
              <a:rPr lang="fr-CA" sz="1200" b="0" i="0" u="none" strike="noStrike" kern="1200" dirty="0" smtClean="0">
                <a:solidFill>
                  <a:schemeClr val="tx1"/>
                </a:solidFill>
                <a:latin typeface="+mn-lt"/>
                <a:ea typeface="+mn-ea"/>
                <a:cs typeface="+mn-cs"/>
              </a:rPr>
              <a:t>Soleil</a:t>
            </a:r>
            <a:r>
              <a:rPr lang="fr-CA" sz="1200" b="0" i="0" kern="1200" dirty="0" smtClean="0">
                <a:solidFill>
                  <a:schemeClr val="tx1"/>
                </a:solidFill>
                <a:latin typeface="+mn-lt"/>
                <a:ea typeface="+mn-ea"/>
                <a:cs typeface="+mn-cs"/>
              </a:rPr>
              <a:t>. La </a:t>
            </a:r>
            <a:r>
              <a:rPr lang="fr-CA" sz="1200" b="0" i="0" u="none" strike="noStrike" kern="1200" dirty="0" smtClean="0">
                <a:solidFill>
                  <a:schemeClr val="tx1"/>
                </a:solidFill>
                <a:latin typeface="+mn-lt"/>
                <a:ea typeface="+mn-ea"/>
                <a:cs typeface="+mn-cs"/>
              </a:rPr>
              <a:t>sonde spatiale</a:t>
            </a:r>
            <a:r>
              <a:rPr lang="fr-CA" sz="1200" b="0" i="0" kern="1200" dirty="0" smtClean="0">
                <a:solidFill>
                  <a:schemeClr val="tx1"/>
                </a:solidFill>
                <a:latin typeface="+mn-lt"/>
                <a:ea typeface="+mn-ea"/>
                <a:cs typeface="+mn-cs"/>
              </a:rPr>
              <a:t>, d'une </a:t>
            </a:r>
            <a:r>
              <a:rPr lang="fr-CA" sz="1200" b="0" i="0" u="none" strike="noStrike" kern="1200" dirty="0" smtClean="0">
                <a:solidFill>
                  <a:schemeClr val="tx1"/>
                </a:solidFill>
                <a:latin typeface="+mn-lt"/>
                <a:ea typeface="+mn-ea"/>
                <a:cs typeface="+mn-cs"/>
              </a:rPr>
              <a:t>masse</a:t>
            </a:r>
            <a:r>
              <a:rPr lang="fr-CA" sz="1200" b="0" i="0" kern="1200" dirty="0" smtClean="0">
                <a:solidFill>
                  <a:schemeClr val="tx1"/>
                </a:solidFill>
                <a:latin typeface="+mn-lt"/>
                <a:ea typeface="+mn-ea"/>
                <a:cs typeface="+mn-cs"/>
              </a:rPr>
              <a:t> de trois </a:t>
            </a:r>
            <a:r>
              <a:rPr lang="fr-CA" sz="1200" b="0" i="0" u="none" strike="noStrike" kern="1200" dirty="0" smtClean="0">
                <a:solidFill>
                  <a:schemeClr val="tx1"/>
                </a:solidFill>
                <a:latin typeface="+mn-lt"/>
                <a:ea typeface="+mn-ea"/>
                <a:cs typeface="+mn-cs"/>
              </a:rPr>
              <a:t>tonnes</a:t>
            </a:r>
            <a:r>
              <a:rPr lang="fr-CA" sz="1200" b="0" i="0" kern="1200" dirty="0" smtClean="0">
                <a:solidFill>
                  <a:schemeClr val="tx1"/>
                </a:solidFill>
                <a:latin typeface="+mn-lt"/>
                <a:ea typeface="+mn-ea"/>
                <a:cs typeface="+mn-cs"/>
              </a:rPr>
              <a:t>, s'est placée en </a:t>
            </a:r>
            <a:r>
              <a:rPr lang="fr-CA" sz="1200" b="0" i="0" u="none" strike="noStrike" kern="1200" dirty="0" smtClean="0">
                <a:solidFill>
                  <a:schemeClr val="tx1"/>
                </a:solidFill>
                <a:latin typeface="+mn-lt"/>
                <a:ea typeface="+mn-ea"/>
                <a:cs typeface="+mn-cs"/>
              </a:rPr>
              <a:t>orbite </a:t>
            </a:r>
            <a:r>
              <a:rPr lang="fr-CA" sz="1200" b="0" i="0" kern="1200" dirty="0" smtClean="0">
                <a:solidFill>
                  <a:schemeClr val="tx1"/>
                </a:solidFill>
                <a:latin typeface="+mn-lt"/>
                <a:ea typeface="+mn-ea"/>
                <a:cs typeface="+mn-cs"/>
              </a:rPr>
              <a:t>autour de la comète puis, après une période d'</a:t>
            </a:r>
            <a:r>
              <a:rPr lang="fr-CA" sz="1200" b="0" i="0" u="none" strike="noStrike" kern="1200" dirty="0" smtClean="0">
                <a:solidFill>
                  <a:schemeClr val="tx1"/>
                </a:solidFill>
                <a:latin typeface="+mn-lt"/>
                <a:ea typeface="+mn-ea"/>
                <a:cs typeface="+mn-cs"/>
              </a:rPr>
              <a:t>observation</a:t>
            </a:r>
            <a:r>
              <a:rPr lang="fr-CA" sz="1200" b="0" i="0" kern="1200" dirty="0" smtClean="0">
                <a:solidFill>
                  <a:schemeClr val="tx1"/>
                </a:solidFill>
                <a:latin typeface="+mn-lt"/>
                <a:ea typeface="+mn-ea"/>
                <a:cs typeface="+mn-cs"/>
              </a:rPr>
              <a:t> de plusieurs mois, a envoyé le </a:t>
            </a:r>
            <a:r>
              <a:rPr lang="fr-CA" sz="1200" b="0" i="0" u="none" strike="noStrike" kern="1200" dirty="0" smtClean="0">
                <a:solidFill>
                  <a:schemeClr val="tx1"/>
                </a:solidFill>
                <a:latin typeface="+mn-lt"/>
                <a:ea typeface="+mn-ea"/>
                <a:cs typeface="+mn-cs"/>
              </a:rPr>
              <a:t>12</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novembre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2014</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un petit </a:t>
            </a:r>
            <a:r>
              <a:rPr lang="fr-CA" sz="1200" b="0" i="0" u="none" strike="noStrike" kern="1200" dirty="0" smtClean="0">
                <a:solidFill>
                  <a:schemeClr val="tx1"/>
                </a:solidFill>
                <a:latin typeface="+mn-lt"/>
                <a:ea typeface="+mn-ea"/>
                <a:cs typeface="+mn-cs"/>
              </a:rPr>
              <a:t>atterrisseur,</a:t>
            </a:r>
            <a:r>
              <a:rPr lang="fr-CA" sz="1200" b="0" i="0" kern="1200" dirty="0" smtClean="0">
                <a:solidFill>
                  <a:schemeClr val="tx1"/>
                </a:solidFill>
                <a:latin typeface="+mn-lt"/>
                <a:ea typeface="+mn-ea"/>
                <a:cs typeface="+mn-cs"/>
              </a:rPr>
              <a:t> </a:t>
            </a:r>
            <a:r>
              <a:rPr lang="fr-CA" sz="1200" b="0" i="1" u="none" strike="noStrike" kern="1200" dirty="0" smtClean="0">
                <a:solidFill>
                  <a:schemeClr val="tx1"/>
                </a:solidFill>
                <a:latin typeface="+mn-lt"/>
                <a:ea typeface="+mn-ea"/>
                <a:cs typeface="+mn-cs"/>
              </a:rPr>
              <a:t>Philae</a:t>
            </a:r>
            <a:r>
              <a:rPr lang="fr-CA" sz="1200" b="0" i="0" u="none" strike="noStrike" kern="1200" dirty="0" smtClean="0">
                <a:solidFill>
                  <a:schemeClr val="tx1"/>
                </a:solidFill>
                <a:latin typeface="+mn-lt"/>
                <a:ea typeface="+mn-ea"/>
                <a:cs typeface="+mn-cs"/>
              </a:rPr>
              <a:t>,</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se poser</a:t>
            </a:r>
            <a:r>
              <a:rPr lang="fr-CA" sz="1200" b="0" i="0" kern="1200" dirty="0" smtClean="0">
                <a:solidFill>
                  <a:schemeClr val="tx1"/>
                </a:solidFill>
                <a:latin typeface="+mn-lt"/>
                <a:ea typeface="+mn-ea"/>
                <a:cs typeface="+mn-cs"/>
              </a:rPr>
              <a:t> sur sa surface pour analyser </a:t>
            </a:r>
            <a:r>
              <a:rPr lang="fr-CA" sz="1200" b="0" i="1" u="none" strike="noStrike" kern="1200" dirty="0" smtClean="0">
                <a:solidFill>
                  <a:schemeClr val="tx1"/>
                </a:solidFill>
                <a:latin typeface="+mn-lt"/>
                <a:ea typeface="+mn-ea"/>
                <a:cs typeface="+mn-cs"/>
              </a:rPr>
              <a:t>in situ</a:t>
            </a:r>
            <a:r>
              <a:rPr lang="fr-CA" sz="1200" b="0" i="0" kern="1200" dirty="0" smtClean="0">
                <a:solidFill>
                  <a:schemeClr val="tx1"/>
                </a:solidFill>
                <a:latin typeface="+mn-lt"/>
                <a:ea typeface="+mn-ea"/>
                <a:cs typeface="+mn-cs"/>
              </a:rPr>
              <a:t> la composition de son </a:t>
            </a:r>
            <a:r>
              <a:rPr lang="fr-CA" sz="1200" b="0" i="0" u="none" strike="noStrike" kern="1200" dirty="0" smtClean="0">
                <a:solidFill>
                  <a:schemeClr val="tx1"/>
                </a:solidFill>
                <a:latin typeface="+mn-lt"/>
                <a:ea typeface="+mn-ea"/>
                <a:cs typeface="+mn-cs"/>
              </a:rPr>
              <a:t>sol</a:t>
            </a:r>
            <a:r>
              <a:rPr lang="fr-CA" sz="1200" b="0" i="0" kern="1200" dirty="0" smtClean="0">
                <a:solidFill>
                  <a:schemeClr val="tx1"/>
                </a:solidFill>
                <a:latin typeface="+mn-lt"/>
                <a:ea typeface="+mn-ea"/>
                <a:cs typeface="+mn-cs"/>
              </a:rPr>
              <a:t> et sa structure.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R</a:t>
            </a:r>
            <a:r>
              <a:rPr lang="fr-CA" sz="1200" b="0" i="1" kern="1200" dirty="0" smtClean="0">
                <a:solidFill>
                  <a:schemeClr val="tx1"/>
                </a:solidFill>
                <a:latin typeface="+mn-lt"/>
                <a:ea typeface="+mn-ea"/>
                <a:cs typeface="+mn-cs"/>
              </a:rPr>
              <a:t>osetta</a:t>
            </a:r>
            <a:r>
              <a:rPr lang="fr-CA" sz="1200" b="0" i="0" kern="1200" dirty="0" smtClean="0">
                <a:solidFill>
                  <a:schemeClr val="tx1"/>
                </a:solidFill>
                <a:latin typeface="+mn-lt"/>
                <a:ea typeface="+mn-ea"/>
                <a:cs typeface="+mn-cs"/>
              </a:rPr>
              <a:t> constitue un projet phare pour l'ESA qui y a investi plus d'un milliard d'</a:t>
            </a:r>
            <a:r>
              <a:rPr lang="fr-CA" sz="1200" b="0" i="0" u="none" strike="noStrike" kern="1200" dirty="0" smtClean="0">
                <a:solidFill>
                  <a:schemeClr val="tx1"/>
                </a:solidFill>
                <a:latin typeface="+mn-lt"/>
                <a:ea typeface="+mn-ea"/>
                <a:cs typeface="+mn-cs"/>
              </a:rPr>
              <a:t>euros</a:t>
            </a:r>
            <a:r>
              <a:rPr lang="fr-CA" sz="1200" b="0" i="0" kern="1200" dirty="0" smtClean="0">
                <a:solidFill>
                  <a:schemeClr val="tx1"/>
                </a:solidFill>
                <a:latin typeface="+mn-lt"/>
                <a:ea typeface="+mn-ea"/>
                <a:cs typeface="+mn-cs"/>
              </a:rPr>
              <a:t>. Le comité scientifique européen a décidé sa construction en </a:t>
            </a:r>
            <a:r>
              <a:rPr lang="fr-CA" sz="1200" b="0" i="0" u="none" strike="noStrike" kern="1200" dirty="0" smtClean="0">
                <a:solidFill>
                  <a:schemeClr val="tx1"/>
                </a:solidFill>
                <a:latin typeface="+mn-lt"/>
                <a:ea typeface="+mn-ea"/>
                <a:cs typeface="+mn-cs"/>
              </a:rPr>
              <a:t>1993</a:t>
            </a:r>
            <a:r>
              <a:rPr lang="fr-CA" sz="1200" b="0" i="0" kern="1200" dirty="0" smtClean="0">
                <a:solidFill>
                  <a:schemeClr val="tx1"/>
                </a:solidFill>
                <a:latin typeface="+mn-lt"/>
                <a:ea typeface="+mn-ea"/>
                <a:cs typeface="+mn-cs"/>
              </a:rPr>
              <a:t>, après l'abandon d'un projet commun avec la </a:t>
            </a:r>
            <a:r>
              <a:rPr lang="fr-CA" sz="1200" b="0" i="0" u="none" strike="noStrike" kern="1200" dirty="0" smtClean="0">
                <a:solidFill>
                  <a:schemeClr val="tx1"/>
                </a:solidFill>
                <a:latin typeface="+mn-lt"/>
                <a:ea typeface="+mn-ea"/>
                <a:cs typeface="+mn-cs"/>
              </a:rPr>
              <a:t>NASA</a:t>
            </a:r>
            <a:r>
              <a:rPr lang="fr-CA" sz="1200" b="0" i="0" kern="1200" dirty="0" smtClean="0">
                <a:solidFill>
                  <a:schemeClr val="tx1"/>
                </a:solidFill>
                <a:latin typeface="+mn-lt"/>
                <a:ea typeface="+mn-ea"/>
                <a:cs typeface="+mn-cs"/>
              </a:rPr>
              <a:t>, avec l'objectif d'améliorer notre connaissance du processus de </a:t>
            </a:r>
            <a:r>
              <a:rPr lang="fr-CA" sz="1200" b="0" i="0" u="none" strike="noStrike" kern="1200" dirty="0" smtClean="0">
                <a:solidFill>
                  <a:schemeClr val="tx1"/>
                </a:solidFill>
                <a:latin typeface="+mn-lt"/>
                <a:ea typeface="+mn-ea"/>
                <a:cs typeface="+mn-cs"/>
              </a:rPr>
              <a:t>formation du Système solaire</a:t>
            </a:r>
            <a:r>
              <a:rPr lang="fr-CA" sz="1200" b="0" i="0" kern="1200" dirty="0" smtClean="0">
                <a:solidFill>
                  <a:schemeClr val="tx1"/>
                </a:solidFill>
                <a:latin typeface="+mn-lt"/>
                <a:ea typeface="+mn-ea"/>
                <a:cs typeface="+mn-cs"/>
              </a:rPr>
              <a:t> dont les comètes constituent des vestiges.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Source : </a:t>
            </a:r>
            <a:r>
              <a:rPr lang="fr-CA" sz="1200" b="0" i="0" kern="1200" dirty="0" err="1" smtClean="0">
                <a:solidFill>
                  <a:schemeClr val="tx1"/>
                </a:solidFill>
                <a:latin typeface="+mn-lt"/>
                <a:ea typeface="+mn-ea"/>
                <a:cs typeface="+mn-cs"/>
              </a:rPr>
              <a:t>Wikipédia</a:t>
            </a: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22</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Cette comète est la destination de la </a:t>
            </a:r>
            <a:r>
              <a:rPr lang="fr-CA" sz="1200" b="0" i="0" u="none" strike="noStrike" kern="1200" dirty="0" smtClean="0">
                <a:solidFill>
                  <a:schemeClr val="tx1"/>
                </a:solidFill>
                <a:latin typeface="+mn-lt"/>
                <a:ea typeface="+mn-ea"/>
                <a:cs typeface="+mn-cs"/>
              </a:rPr>
              <a:t>sonde </a:t>
            </a:r>
            <a:r>
              <a:rPr lang="fr-CA" sz="1200" b="0" i="1" u="none" strike="noStrike" kern="1200" dirty="0" smtClean="0">
                <a:solidFill>
                  <a:schemeClr val="tx1"/>
                </a:solidFill>
                <a:latin typeface="+mn-lt"/>
                <a:ea typeface="+mn-ea"/>
                <a:cs typeface="+mn-cs"/>
              </a:rPr>
              <a:t>Rosetta</a:t>
            </a:r>
            <a:r>
              <a:rPr lang="fr-CA" sz="1200" b="0" i="0" kern="1200" dirty="0" smtClean="0">
                <a:solidFill>
                  <a:schemeClr val="tx1"/>
                </a:solidFill>
                <a:latin typeface="+mn-lt"/>
                <a:ea typeface="+mn-ea"/>
                <a:cs typeface="+mn-cs"/>
              </a:rPr>
              <a:t> de l'</a:t>
            </a:r>
            <a:r>
              <a:rPr lang="fr-CA" sz="1200" b="0" i="0" u="none" strike="noStrike" kern="1200" dirty="0" smtClean="0">
                <a:solidFill>
                  <a:schemeClr val="tx1"/>
                </a:solidFill>
                <a:latin typeface="+mn-lt"/>
                <a:ea typeface="+mn-ea"/>
                <a:cs typeface="+mn-cs"/>
              </a:rPr>
              <a:t>Agence Spatiale Européenne (ESA)</a:t>
            </a:r>
            <a:r>
              <a:rPr lang="fr-CA" sz="1200" b="0" i="0" kern="1200" dirty="0" smtClean="0">
                <a:solidFill>
                  <a:schemeClr val="tx1"/>
                </a:solidFill>
                <a:latin typeface="+mn-lt"/>
                <a:ea typeface="+mn-ea"/>
                <a:cs typeface="+mn-cs"/>
              </a:rPr>
              <a:t>, lancée le </a:t>
            </a:r>
            <a:r>
              <a:rPr lang="fr-CA" sz="1200" b="0" i="0" u="none" strike="noStrike" kern="1200" dirty="0" smtClean="0">
                <a:solidFill>
                  <a:schemeClr val="tx1"/>
                </a:solidFill>
                <a:latin typeface="+mn-lt"/>
                <a:ea typeface="+mn-ea"/>
                <a:cs typeface="+mn-cs"/>
              </a:rPr>
              <a:t>2</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mars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2004</a:t>
            </a:r>
            <a:r>
              <a:rPr lang="fr-CA" sz="1200" b="0" i="0" kern="1200" dirty="0" smtClean="0">
                <a:solidFill>
                  <a:schemeClr val="tx1"/>
                </a:solidFill>
                <a:latin typeface="+mn-lt"/>
                <a:ea typeface="+mn-ea"/>
                <a:cs typeface="+mn-cs"/>
              </a:rPr>
              <a:t>. La comète a été atteinte le </a:t>
            </a:r>
            <a:r>
              <a:rPr lang="fr-CA" sz="1200" b="0" i="0" u="none" strike="noStrike" kern="1200" dirty="0" smtClean="0">
                <a:solidFill>
                  <a:schemeClr val="tx1"/>
                </a:solidFill>
                <a:latin typeface="+mn-lt"/>
                <a:ea typeface="+mn-ea"/>
                <a:cs typeface="+mn-cs"/>
              </a:rPr>
              <a:t>6</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août</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2014</a:t>
            </a:r>
            <a:r>
              <a:rPr lang="fr-CA" sz="1200" b="0" i="0" kern="1200" dirty="0" smtClean="0">
                <a:solidFill>
                  <a:schemeClr val="tx1"/>
                </a:solidFill>
                <a:latin typeface="+mn-lt"/>
                <a:ea typeface="+mn-ea"/>
                <a:cs typeface="+mn-cs"/>
              </a:rPr>
              <a:t> ; la sonde est entrée en orbite le </a:t>
            </a:r>
            <a:r>
              <a:rPr lang="fr-CA" sz="1200" b="0" i="0" u="none" strike="noStrike" kern="1200" dirty="0" smtClean="0">
                <a:solidFill>
                  <a:schemeClr val="tx1"/>
                </a:solidFill>
                <a:latin typeface="+mn-lt"/>
                <a:ea typeface="+mn-ea"/>
                <a:cs typeface="+mn-cs"/>
              </a:rPr>
              <a:t>10</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septembre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2014</a:t>
            </a:r>
            <a:r>
              <a:rPr lang="fr-CA" sz="1200" b="0" i="0" kern="1200" dirty="0" smtClean="0">
                <a:solidFill>
                  <a:schemeClr val="tx1"/>
                </a:solidFill>
                <a:latin typeface="+mn-lt"/>
                <a:ea typeface="+mn-ea"/>
                <a:cs typeface="+mn-cs"/>
              </a:rPr>
              <a:t>; l'atterrisseur, </a:t>
            </a:r>
            <a:r>
              <a:rPr lang="fr-CA" sz="1200" b="0" i="1" u="none" strike="noStrike" kern="1200" dirty="0" smtClean="0">
                <a:solidFill>
                  <a:schemeClr val="tx1"/>
                </a:solidFill>
                <a:latin typeface="+mn-lt"/>
                <a:ea typeface="+mn-ea"/>
                <a:cs typeface="+mn-cs"/>
              </a:rPr>
              <a:t>Philae</a:t>
            </a:r>
            <a:r>
              <a:rPr lang="fr-CA" sz="1200" b="0" i="0" kern="1200" dirty="0" smtClean="0">
                <a:solidFill>
                  <a:schemeClr val="tx1"/>
                </a:solidFill>
                <a:latin typeface="+mn-lt"/>
                <a:ea typeface="+mn-ea"/>
                <a:cs typeface="+mn-cs"/>
              </a:rPr>
              <a:t>, s'est posé sur la surface de la comète le </a:t>
            </a:r>
            <a:r>
              <a:rPr lang="fr-CA" sz="1200" b="0" i="0" u="none" strike="noStrike" kern="1200" dirty="0" smtClean="0">
                <a:solidFill>
                  <a:schemeClr val="tx1"/>
                </a:solidFill>
                <a:latin typeface="+mn-lt"/>
                <a:ea typeface="+mn-ea"/>
                <a:cs typeface="+mn-cs"/>
              </a:rPr>
              <a:t>12</a:t>
            </a:r>
            <a:r>
              <a:rPr lang="fr-CA" sz="1200" b="0" i="0" u="none" strike="noStrike" kern="1200" baseline="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novembre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2014.</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i="1" kern="1200" dirty="0" smtClean="0">
                <a:solidFill>
                  <a:schemeClr val="tx1"/>
                </a:solidFill>
                <a:latin typeface="+mn-lt"/>
                <a:ea typeface="+mn-ea"/>
                <a:cs typeface="+mn-cs"/>
              </a:rPr>
              <a:t>Rosetta</a:t>
            </a:r>
            <a:r>
              <a:rPr lang="fr-CA" sz="1200" b="0" i="0" kern="1200" dirty="0" smtClean="0">
                <a:solidFill>
                  <a:schemeClr val="tx1"/>
                </a:solidFill>
                <a:latin typeface="+mn-lt"/>
                <a:ea typeface="+mn-ea"/>
                <a:cs typeface="+mn-cs"/>
              </a:rPr>
              <a:t> est une </a:t>
            </a:r>
            <a:r>
              <a:rPr lang="fr-CA" sz="1200" b="0" i="0" u="none" strike="noStrike" kern="1200" dirty="0" smtClean="0">
                <a:solidFill>
                  <a:schemeClr val="tx1"/>
                </a:solidFill>
                <a:latin typeface="+mn-lt"/>
                <a:ea typeface="+mn-ea"/>
                <a:cs typeface="+mn-cs"/>
              </a:rPr>
              <a:t>mission spatiale</a:t>
            </a:r>
            <a:r>
              <a:rPr lang="fr-CA" sz="1200" b="0" i="0" kern="1200" dirty="0" smtClean="0">
                <a:solidFill>
                  <a:schemeClr val="tx1"/>
                </a:solidFill>
                <a:latin typeface="+mn-lt"/>
                <a:ea typeface="+mn-ea"/>
                <a:cs typeface="+mn-cs"/>
              </a:rPr>
              <a:t> de l'</a:t>
            </a:r>
            <a:r>
              <a:rPr lang="fr-CA" sz="1200" b="0" i="0" u="none" strike="noStrike" kern="1200" dirty="0" smtClean="0">
                <a:solidFill>
                  <a:schemeClr val="tx1"/>
                </a:solidFill>
                <a:latin typeface="+mn-lt"/>
                <a:ea typeface="+mn-ea"/>
                <a:cs typeface="+mn-cs"/>
              </a:rPr>
              <a:t>Agence Spatiale Européenne</a:t>
            </a:r>
            <a:r>
              <a:rPr lang="fr-CA" sz="1200" b="0" i="0" kern="1200" dirty="0" smtClean="0">
                <a:solidFill>
                  <a:schemeClr val="tx1"/>
                </a:solidFill>
                <a:latin typeface="+mn-lt"/>
                <a:ea typeface="+mn-ea"/>
                <a:cs typeface="+mn-cs"/>
              </a:rPr>
              <a:t> (ASE/ESA) dont l'objectif principal est de recueillir des données sur la </a:t>
            </a:r>
            <a:r>
              <a:rPr lang="fr-CA" sz="1200" b="0" i="0" u="none" strike="noStrike" kern="1200" dirty="0" smtClean="0">
                <a:solidFill>
                  <a:schemeClr val="tx1"/>
                </a:solidFill>
                <a:latin typeface="+mn-lt"/>
                <a:ea typeface="+mn-ea"/>
                <a:cs typeface="+mn-cs"/>
              </a:rPr>
              <a:t>composition</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du </a:t>
            </a:r>
            <a:r>
              <a:rPr lang="fr-CA" sz="1200" b="0" i="0" u="none" strike="noStrike" kern="1200" dirty="0" smtClean="0">
                <a:solidFill>
                  <a:schemeClr val="tx1"/>
                </a:solidFill>
                <a:latin typeface="+mn-lt"/>
                <a:ea typeface="+mn-ea"/>
                <a:cs typeface="+mn-cs"/>
              </a:rPr>
              <a:t>noyau</a:t>
            </a:r>
            <a:r>
              <a:rPr lang="fr-CA" sz="1200" b="0" i="0" kern="1200" dirty="0" smtClean="0">
                <a:solidFill>
                  <a:schemeClr val="tx1"/>
                </a:solidFill>
                <a:latin typeface="+mn-lt"/>
                <a:ea typeface="+mn-ea"/>
                <a:cs typeface="+mn-cs"/>
              </a:rPr>
              <a:t> de la </a:t>
            </a:r>
            <a:r>
              <a:rPr lang="fr-CA" sz="1200" b="0" i="0" u="none" strike="noStrike" kern="1200" dirty="0" smtClean="0">
                <a:solidFill>
                  <a:schemeClr val="tx1"/>
                </a:solidFill>
                <a:latin typeface="+mn-lt"/>
                <a:ea typeface="+mn-ea"/>
                <a:cs typeface="+mn-cs"/>
              </a:rPr>
              <a:t>comète</a:t>
            </a:r>
            <a:r>
              <a:rPr lang="fr-CA" sz="1200" b="0" i="0" kern="1200" dirty="0" smtClean="0">
                <a:solidFill>
                  <a:schemeClr val="tx1"/>
                </a:solidFill>
                <a:latin typeface="+mn-lt"/>
                <a:ea typeface="+mn-ea"/>
                <a:cs typeface="+mn-cs"/>
              </a:rPr>
              <a:t> 67P Churyumov-Gerasimenko et sur son comportement à l'</a:t>
            </a:r>
            <a:r>
              <a:rPr lang="fr-CA" sz="1200" b="0" i="0" u="none" strike="noStrike" kern="1200" dirty="0" smtClean="0">
                <a:solidFill>
                  <a:schemeClr val="tx1"/>
                </a:solidFill>
                <a:latin typeface="+mn-lt"/>
                <a:ea typeface="+mn-ea"/>
                <a:cs typeface="+mn-cs"/>
              </a:rPr>
              <a:t>approche</a:t>
            </a:r>
            <a:r>
              <a:rPr lang="fr-CA" sz="1200" b="0" i="0" kern="1200" dirty="0" smtClean="0">
                <a:solidFill>
                  <a:schemeClr val="tx1"/>
                </a:solidFill>
                <a:latin typeface="+mn-lt"/>
                <a:ea typeface="+mn-ea"/>
                <a:cs typeface="+mn-cs"/>
              </a:rPr>
              <a:t> du </a:t>
            </a:r>
            <a:r>
              <a:rPr lang="fr-CA" sz="1200" b="0" i="0" u="none" strike="noStrike" kern="1200" dirty="0" smtClean="0">
                <a:solidFill>
                  <a:schemeClr val="tx1"/>
                </a:solidFill>
                <a:latin typeface="+mn-lt"/>
                <a:ea typeface="+mn-ea"/>
                <a:cs typeface="+mn-cs"/>
              </a:rPr>
              <a:t>Soleil</a:t>
            </a:r>
            <a:r>
              <a:rPr lang="fr-CA" sz="1200" b="0" i="0" kern="1200" dirty="0" smtClean="0">
                <a:solidFill>
                  <a:schemeClr val="tx1"/>
                </a:solidFill>
                <a:latin typeface="+mn-lt"/>
                <a:ea typeface="+mn-ea"/>
                <a:cs typeface="+mn-cs"/>
              </a:rPr>
              <a:t>. La </a:t>
            </a:r>
            <a:r>
              <a:rPr lang="fr-CA" sz="1200" b="0" i="0" u="none" strike="noStrike" kern="1200" dirty="0" smtClean="0">
                <a:solidFill>
                  <a:schemeClr val="tx1"/>
                </a:solidFill>
                <a:latin typeface="+mn-lt"/>
                <a:ea typeface="+mn-ea"/>
                <a:cs typeface="+mn-cs"/>
              </a:rPr>
              <a:t>sonde spatiale</a:t>
            </a:r>
            <a:r>
              <a:rPr lang="fr-CA" sz="1200" b="0" i="0" kern="1200" dirty="0" smtClean="0">
                <a:solidFill>
                  <a:schemeClr val="tx1"/>
                </a:solidFill>
                <a:latin typeface="+mn-lt"/>
                <a:ea typeface="+mn-ea"/>
                <a:cs typeface="+mn-cs"/>
              </a:rPr>
              <a:t>, d'une </a:t>
            </a:r>
            <a:r>
              <a:rPr lang="fr-CA" sz="1200" b="0" i="0" u="none" strike="noStrike" kern="1200" dirty="0" smtClean="0">
                <a:solidFill>
                  <a:schemeClr val="tx1"/>
                </a:solidFill>
                <a:latin typeface="+mn-lt"/>
                <a:ea typeface="+mn-ea"/>
                <a:cs typeface="+mn-cs"/>
              </a:rPr>
              <a:t>masse</a:t>
            </a:r>
            <a:r>
              <a:rPr lang="fr-CA" sz="1200" b="0" i="0" kern="1200" dirty="0" smtClean="0">
                <a:solidFill>
                  <a:schemeClr val="tx1"/>
                </a:solidFill>
                <a:latin typeface="+mn-lt"/>
                <a:ea typeface="+mn-ea"/>
                <a:cs typeface="+mn-cs"/>
              </a:rPr>
              <a:t> de trois </a:t>
            </a:r>
            <a:r>
              <a:rPr lang="fr-CA" sz="1200" b="0" i="0" u="none" strike="noStrike" kern="1200" dirty="0" smtClean="0">
                <a:solidFill>
                  <a:schemeClr val="tx1"/>
                </a:solidFill>
                <a:latin typeface="+mn-lt"/>
                <a:ea typeface="+mn-ea"/>
                <a:cs typeface="+mn-cs"/>
              </a:rPr>
              <a:t>tonnes</a:t>
            </a:r>
            <a:r>
              <a:rPr lang="fr-CA" sz="1200" b="0" i="0" kern="1200" dirty="0" smtClean="0">
                <a:solidFill>
                  <a:schemeClr val="tx1"/>
                </a:solidFill>
                <a:latin typeface="+mn-lt"/>
                <a:ea typeface="+mn-ea"/>
                <a:cs typeface="+mn-cs"/>
              </a:rPr>
              <a:t>, s'est placée en </a:t>
            </a:r>
            <a:r>
              <a:rPr lang="fr-CA" sz="1200" b="0" i="0" u="none" strike="noStrike" kern="1200" dirty="0" smtClean="0">
                <a:solidFill>
                  <a:schemeClr val="tx1"/>
                </a:solidFill>
                <a:latin typeface="+mn-lt"/>
                <a:ea typeface="+mn-ea"/>
                <a:cs typeface="+mn-cs"/>
              </a:rPr>
              <a:t>orbite </a:t>
            </a:r>
            <a:r>
              <a:rPr lang="fr-CA" sz="1200" b="0" i="0" kern="1200" dirty="0" smtClean="0">
                <a:solidFill>
                  <a:schemeClr val="tx1"/>
                </a:solidFill>
                <a:latin typeface="+mn-lt"/>
                <a:ea typeface="+mn-ea"/>
                <a:cs typeface="+mn-cs"/>
              </a:rPr>
              <a:t>autour de la comète puis, après une période d'</a:t>
            </a:r>
            <a:r>
              <a:rPr lang="fr-CA" sz="1200" b="0" i="0" u="none" strike="noStrike" kern="1200" dirty="0" smtClean="0">
                <a:solidFill>
                  <a:schemeClr val="tx1"/>
                </a:solidFill>
                <a:latin typeface="+mn-lt"/>
                <a:ea typeface="+mn-ea"/>
                <a:cs typeface="+mn-cs"/>
              </a:rPr>
              <a:t>observation</a:t>
            </a:r>
            <a:r>
              <a:rPr lang="fr-CA" sz="1200" b="0" i="0" kern="1200" dirty="0" smtClean="0">
                <a:solidFill>
                  <a:schemeClr val="tx1"/>
                </a:solidFill>
                <a:latin typeface="+mn-lt"/>
                <a:ea typeface="+mn-ea"/>
                <a:cs typeface="+mn-cs"/>
              </a:rPr>
              <a:t> de plusieurs mois, a envoyé le </a:t>
            </a:r>
            <a:r>
              <a:rPr lang="fr-CA" sz="1200" b="0" i="0" u="none" strike="noStrike" kern="1200" dirty="0" smtClean="0">
                <a:solidFill>
                  <a:schemeClr val="tx1"/>
                </a:solidFill>
                <a:latin typeface="+mn-lt"/>
                <a:ea typeface="+mn-ea"/>
                <a:cs typeface="+mn-cs"/>
              </a:rPr>
              <a:t>12</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novembre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2014</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un petit </a:t>
            </a:r>
            <a:r>
              <a:rPr lang="fr-CA" sz="1200" b="0" i="0" u="none" strike="noStrike" kern="1200" dirty="0" smtClean="0">
                <a:solidFill>
                  <a:schemeClr val="tx1"/>
                </a:solidFill>
                <a:latin typeface="+mn-lt"/>
                <a:ea typeface="+mn-ea"/>
                <a:cs typeface="+mn-cs"/>
              </a:rPr>
              <a:t>atterrisseur,</a:t>
            </a:r>
            <a:r>
              <a:rPr lang="fr-CA" sz="1200" b="0" i="0" kern="1200" dirty="0" smtClean="0">
                <a:solidFill>
                  <a:schemeClr val="tx1"/>
                </a:solidFill>
                <a:latin typeface="+mn-lt"/>
                <a:ea typeface="+mn-ea"/>
                <a:cs typeface="+mn-cs"/>
              </a:rPr>
              <a:t> </a:t>
            </a:r>
            <a:r>
              <a:rPr lang="fr-CA" sz="1200" b="0" i="1" u="none" strike="noStrike" kern="1200" dirty="0" smtClean="0">
                <a:solidFill>
                  <a:schemeClr val="tx1"/>
                </a:solidFill>
                <a:latin typeface="+mn-lt"/>
                <a:ea typeface="+mn-ea"/>
                <a:cs typeface="+mn-cs"/>
              </a:rPr>
              <a:t>Philae</a:t>
            </a:r>
            <a:r>
              <a:rPr lang="fr-CA" sz="1200" b="0" i="0" u="none" strike="noStrike" kern="1200" dirty="0" smtClean="0">
                <a:solidFill>
                  <a:schemeClr val="tx1"/>
                </a:solidFill>
                <a:latin typeface="+mn-lt"/>
                <a:ea typeface="+mn-ea"/>
                <a:cs typeface="+mn-cs"/>
              </a:rPr>
              <a:t>,</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se poser</a:t>
            </a:r>
            <a:r>
              <a:rPr lang="fr-CA" sz="1200" b="0" i="0" kern="1200" dirty="0" smtClean="0">
                <a:solidFill>
                  <a:schemeClr val="tx1"/>
                </a:solidFill>
                <a:latin typeface="+mn-lt"/>
                <a:ea typeface="+mn-ea"/>
                <a:cs typeface="+mn-cs"/>
              </a:rPr>
              <a:t> sur sa surface pour analyser </a:t>
            </a:r>
            <a:r>
              <a:rPr lang="fr-CA" sz="1200" b="0" i="1" u="none" strike="noStrike" kern="1200" dirty="0" smtClean="0">
                <a:solidFill>
                  <a:schemeClr val="tx1"/>
                </a:solidFill>
                <a:latin typeface="+mn-lt"/>
                <a:ea typeface="+mn-ea"/>
                <a:cs typeface="+mn-cs"/>
              </a:rPr>
              <a:t>in situ</a:t>
            </a:r>
            <a:r>
              <a:rPr lang="fr-CA" sz="1200" b="0" i="0" kern="1200" dirty="0" smtClean="0">
                <a:solidFill>
                  <a:schemeClr val="tx1"/>
                </a:solidFill>
                <a:latin typeface="+mn-lt"/>
                <a:ea typeface="+mn-ea"/>
                <a:cs typeface="+mn-cs"/>
              </a:rPr>
              <a:t> la composition de son </a:t>
            </a:r>
            <a:r>
              <a:rPr lang="fr-CA" sz="1200" b="0" i="0" u="none" strike="noStrike" kern="1200" dirty="0" smtClean="0">
                <a:solidFill>
                  <a:schemeClr val="tx1"/>
                </a:solidFill>
                <a:latin typeface="+mn-lt"/>
                <a:ea typeface="+mn-ea"/>
                <a:cs typeface="+mn-cs"/>
              </a:rPr>
              <a:t>sol</a:t>
            </a:r>
            <a:r>
              <a:rPr lang="fr-CA" sz="1200" b="0" i="0" kern="1200" dirty="0" smtClean="0">
                <a:solidFill>
                  <a:schemeClr val="tx1"/>
                </a:solidFill>
                <a:latin typeface="+mn-lt"/>
                <a:ea typeface="+mn-ea"/>
                <a:cs typeface="+mn-cs"/>
              </a:rPr>
              <a:t> et sa structure.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R</a:t>
            </a:r>
            <a:r>
              <a:rPr lang="fr-CA" sz="1200" b="0" i="1" kern="1200" dirty="0" smtClean="0">
                <a:solidFill>
                  <a:schemeClr val="tx1"/>
                </a:solidFill>
                <a:latin typeface="+mn-lt"/>
                <a:ea typeface="+mn-ea"/>
                <a:cs typeface="+mn-cs"/>
              </a:rPr>
              <a:t>osetta</a:t>
            </a:r>
            <a:r>
              <a:rPr lang="fr-CA" sz="1200" b="0" i="0" kern="1200" dirty="0" smtClean="0">
                <a:solidFill>
                  <a:schemeClr val="tx1"/>
                </a:solidFill>
                <a:latin typeface="+mn-lt"/>
                <a:ea typeface="+mn-ea"/>
                <a:cs typeface="+mn-cs"/>
              </a:rPr>
              <a:t> constitue un projet phare pour l'ESA qui y a investi plus d'un milliard d'</a:t>
            </a:r>
            <a:r>
              <a:rPr lang="fr-CA" sz="1200" b="0" i="0" u="none" strike="noStrike" kern="1200" dirty="0" smtClean="0">
                <a:solidFill>
                  <a:schemeClr val="tx1"/>
                </a:solidFill>
                <a:latin typeface="+mn-lt"/>
                <a:ea typeface="+mn-ea"/>
                <a:cs typeface="+mn-cs"/>
              </a:rPr>
              <a:t>euros</a:t>
            </a:r>
            <a:r>
              <a:rPr lang="fr-CA" sz="1200" b="0" i="0" kern="1200" dirty="0" smtClean="0">
                <a:solidFill>
                  <a:schemeClr val="tx1"/>
                </a:solidFill>
                <a:latin typeface="+mn-lt"/>
                <a:ea typeface="+mn-ea"/>
                <a:cs typeface="+mn-cs"/>
              </a:rPr>
              <a:t>. Le comité scientifique européen a décidé sa construction en </a:t>
            </a:r>
            <a:r>
              <a:rPr lang="fr-CA" sz="1200" b="0" i="0" u="none" strike="noStrike" kern="1200" dirty="0" smtClean="0">
                <a:solidFill>
                  <a:schemeClr val="tx1"/>
                </a:solidFill>
                <a:latin typeface="+mn-lt"/>
                <a:ea typeface="+mn-ea"/>
                <a:cs typeface="+mn-cs"/>
              </a:rPr>
              <a:t>1993</a:t>
            </a:r>
            <a:r>
              <a:rPr lang="fr-CA" sz="1200" b="0" i="0" kern="1200" dirty="0" smtClean="0">
                <a:solidFill>
                  <a:schemeClr val="tx1"/>
                </a:solidFill>
                <a:latin typeface="+mn-lt"/>
                <a:ea typeface="+mn-ea"/>
                <a:cs typeface="+mn-cs"/>
              </a:rPr>
              <a:t>, après l'abandon d'un projet commun avec la </a:t>
            </a:r>
            <a:r>
              <a:rPr lang="fr-CA" sz="1200" b="0" i="0" u="none" strike="noStrike" kern="1200" dirty="0" smtClean="0">
                <a:solidFill>
                  <a:schemeClr val="tx1"/>
                </a:solidFill>
                <a:latin typeface="+mn-lt"/>
                <a:ea typeface="+mn-ea"/>
                <a:cs typeface="+mn-cs"/>
              </a:rPr>
              <a:t>NASA</a:t>
            </a:r>
            <a:r>
              <a:rPr lang="fr-CA" sz="1200" b="0" i="0" kern="1200" dirty="0" smtClean="0">
                <a:solidFill>
                  <a:schemeClr val="tx1"/>
                </a:solidFill>
                <a:latin typeface="+mn-lt"/>
                <a:ea typeface="+mn-ea"/>
                <a:cs typeface="+mn-cs"/>
              </a:rPr>
              <a:t>, avec l'objectif d'améliorer notre connaissance du processus de </a:t>
            </a:r>
            <a:r>
              <a:rPr lang="fr-CA" sz="1200" b="0" i="0" u="none" strike="noStrike" kern="1200" dirty="0" smtClean="0">
                <a:solidFill>
                  <a:schemeClr val="tx1"/>
                </a:solidFill>
                <a:latin typeface="+mn-lt"/>
                <a:ea typeface="+mn-ea"/>
                <a:cs typeface="+mn-cs"/>
              </a:rPr>
              <a:t>formation du Système solaire</a:t>
            </a:r>
            <a:r>
              <a:rPr lang="fr-CA" sz="1200" b="0" i="0" kern="1200" dirty="0" smtClean="0">
                <a:solidFill>
                  <a:schemeClr val="tx1"/>
                </a:solidFill>
                <a:latin typeface="+mn-lt"/>
                <a:ea typeface="+mn-ea"/>
                <a:cs typeface="+mn-cs"/>
              </a:rPr>
              <a:t> dont les comètes constituent des vestiges.</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Source : Wikipédia</a:t>
            </a:r>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23</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La </a:t>
            </a:r>
            <a:r>
              <a:rPr lang="fr-CA" sz="1200" b="1" i="0" kern="1200" dirty="0" smtClean="0">
                <a:solidFill>
                  <a:schemeClr val="tx1"/>
                </a:solidFill>
                <a:latin typeface="+mn-lt"/>
                <a:ea typeface="+mn-ea"/>
                <a:cs typeface="+mn-cs"/>
              </a:rPr>
              <a:t>ceinture de Kuiper</a:t>
            </a:r>
            <a:r>
              <a:rPr lang="fr-CA" sz="1200" b="0" i="0" kern="1200" dirty="0" smtClean="0">
                <a:solidFill>
                  <a:schemeClr val="tx1"/>
                </a:solidFill>
                <a:latin typeface="+mn-lt"/>
                <a:ea typeface="+mn-ea"/>
                <a:cs typeface="+mn-cs"/>
              </a:rPr>
              <a:t> est une zone du </a:t>
            </a:r>
            <a:r>
              <a:rPr lang="fr-CA" sz="1200" b="0" i="0" u="none" strike="noStrike" kern="1200" dirty="0" smtClean="0">
                <a:solidFill>
                  <a:schemeClr val="tx1"/>
                </a:solidFill>
                <a:latin typeface="+mn-lt"/>
                <a:ea typeface="+mn-ea"/>
                <a:cs typeface="+mn-cs"/>
              </a:rPr>
              <a:t>Système solaire</a:t>
            </a:r>
            <a:r>
              <a:rPr lang="fr-CA" sz="1200" b="0" i="0" kern="1200" dirty="0" smtClean="0">
                <a:solidFill>
                  <a:schemeClr val="tx1"/>
                </a:solidFill>
                <a:latin typeface="+mn-lt"/>
                <a:ea typeface="+mn-ea"/>
                <a:cs typeface="+mn-cs"/>
              </a:rPr>
              <a:t> s'étendant au-delà de l'orbite de </a:t>
            </a:r>
            <a:r>
              <a:rPr lang="fr-CA" sz="1200" b="0" i="0" u="none" strike="noStrike" kern="1200" dirty="0" smtClean="0">
                <a:solidFill>
                  <a:schemeClr val="tx1"/>
                </a:solidFill>
                <a:latin typeface="+mn-lt"/>
                <a:ea typeface="+mn-ea"/>
                <a:cs typeface="+mn-cs"/>
              </a:rPr>
              <a:t>Neptune</a:t>
            </a:r>
            <a:r>
              <a:rPr lang="fr-CA" sz="1200" b="0" i="0" kern="1200" dirty="0" smtClean="0">
                <a:solidFill>
                  <a:schemeClr val="tx1"/>
                </a:solidFill>
                <a:latin typeface="+mn-lt"/>
                <a:ea typeface="+mn-ea"/>
                <a:cs typeface="+mn-cs"/>
              </a:rPr>
              <a:t>, entre 30 et 55 </a:t>
            </a:r>
            <a:r>
              <a:rPr lang="fr-CA" sz="1200" b="0" i="0" u="none" strike="noStrike" kern="1200" dirty="0" smtClean="0">
                <a:solidFill>
                  <a:schemeClr val="tx1"/>
                </a:solidFill>
                <a:latin typeface="+mn-lt"/>
                <a:ea typeface="+mn-ea"/>
                <a:cs typeface="+mn-cs"/>
              </a:rPr>
              <a:t>unités astronomiques</a:t>
            </a:r>
            <a:r>
              <a:rPr lang="fr-CA" sz="1200" b="0" i="0" kern="1200" dirty="0" smtClean="0">
                <a:solidFill>
                  <a:schemeClr val="tx1"/>
                </a:solidFill>
                <a:latin typeface="+mn-lt"/>
                <a:ea typeface="+mn-ea"/>
                <a:cs typeface="+mn-cs"/>
              </a:rPr>
              <a:t> (U.A.).</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1 U.A. est la distance moyenne entre la Terre et le Soleil qui est de 150 millions de km. Cette zone en forme d'anneau est similaire à la </a:t>
            </a:r>
            <a:r>
              <a:rPr lang="fr-CA" sz="1200" b="0" i="0" u="none" strike="noStrike" kern="1200" dirty="0" smtClean="0">
                <a:solidFill>
                  <a:schemeClr val="tx1"/>
                </a:solidFill>
                <a:latin typeface="+mn-lt"/>
                <a:ea typeface="+mn-ea"/>
                <a:cs typeface="+mn-cs"/>
              </a:rPr>
              <a:t>ceinture d'astéroïdes</a:t>
            </a:r>
            <a:r>
              <a:rPr lang="fr-CA" sz="1200" b="0" i="0" kern="1200" dirty="0" smtClean="0">
                <a:solidFill>
                  <a:schemeClr val="tx1"/>
                </a:solidFill>
                <a:latin typeface="+mn-lt"/>
                <a:ea typeface="+mn-ea"/>
                <a:cs typeface="+mn-cs"/>
              </a:rPr>
              <a:t>, mais plus étendue, 20 fois plus large et de 20 à 200 fois plus massive.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Comme la ceinture d'astéroïdes, elle est principalement composée de </a:t>
            </a:r>
            <a:r>
              <a:rPr lang="fr-CA" sz="1200" b="0" i="0" u="none" strike="noStrike" kern="1200" dirty="0" smtClean="0">
                <a:solidFill>
                  <a:schemeClr val="tx1"/>
                </a:solidFill>
                <a:latin typeface="+mn-lt"/>
                <a:ea typeface="+mn-ea"/>
                <a:cs typeface="+mn-cs"/>
              </a:rPr>
              <a:t>petits corps,</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 restes de la formation du Système solaire, et d'au moins trois </a:t>
            </a:r>
            <a:r>
              <a:rPr lang="fr-CA" sz="1200" b="0" i="0" u="none" strike="noStrike" kern="1200" dirty="0" smtClean="0">
                <a:solidFill>
                  <a:schemeClr val="tx1"/>
                </a:solidFill>
                <a:latin typeface="+mn-lt"/>
                <a:ea typeface="+mn-ea"/>
                <a:cs typeface="+mn-cs"/>
              </a:rPr>
              <a:t>planètes naines,</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Pluton</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Makémaké</a:t>
            </a:r>
            <a:r>
              <a:rPr lang="fr-CA" sz="1200" b="0" i="0" kern="1200" dirty="0" smtClean="0">
                <a:solidFill>
                  <a:schemeClr val="tx1"/>
                </a:solidFill>
                <a:latin typeface="+mn-lt"/>
                <a:ea typeface="+mn-ea"/>
                <a:cs typeface="+mn-cs"/>
              </a:rPr>
              <a:t> et </a:t>
            </a:r>
            <a:r>
              <a:rPr lang="fr-CA" sz="1200" b="0" i="0" u="none" strike="noStrike" kern="1200" dirty="0" smtClean="0">
                <a:solidFill>
                  <a:schemeClr val="tx1"/>
                </a:solidFill>
                <a:latin typeface="+mn-lt"/>
                <a:ea typeface="+mn-ea"/>
                <a:cs typeface="+mn-cs"/>
              </a:rPr>
              <a:t>Haumea</a:t>
            </a:r>
            <a:r>
              <a:rPr lang="fr-CA" sz="1200" b="0" i="0"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Éris</a:t>
            </a:r>
            <a:r>
              <a:rPr lang="fr-CA" sz="1200" b="0" i="0" kern="1200" dirty="0" smtClean="0">
                <a:solidFill>
                  <a:schemeClr val="tx1"/>
                </a:solidFill>
                <a:latin typeface="+mn-lt"/>
                <a:ea typeface="+mn-ea"/>
                <a:cs typeface="+mn-cs"/>
              </a:rPr>
              <a:t> est un objet épars, situé au-delà de la ceinture de Kuiper). En revanche, tandis que la ceinture d'astéroïdes est principalement composée de corps rocheux et métalliques, les objets de la ceinture de Kuiper sont majoritairement constitués de composés volatils gelés comme le </a:t>
            </a:r>
            <a:r>
              <a:rPr lang="fr-CA" sz="1200" b="0" i="0" u="none" strike="noStrike" kern="1200" dirty="0" smtClean="0">
                <a:solidFill>
                  <a:schemeClr val="tx1"/>
                </a:solidFill>
                <a:latin typeface="+mn-lt"/>
                <a:ea typeface="+mn-ea"/>
                <a:cs typeface="+mn-cs"/>
              </a:rPr>
              <a:t>méthane</a:t>
            </a:r>
            <a:r>
              <a:rPr lang="fr-CA" sz="1200" b="0" i="0" kern="1200" dirty="0" smtClean="0">
                <a:solidFill>
                  <a:schemeClr val="tx1"/>
                </a:solidFill>
                <a:latin typeface="+mn-lt"/>
                <a:ea typeface="+mn-ea"/>
                <a:cs typeface="+mn-cs"/>
              </a:rPr>
              <a:t>, l'</a:t>
            </a:r>
            <a:r>
              <a:rPr lang="fr-CA" sz="1200" b="0" i="0" u="none" strike="noStrike" kern="1200" dirty="0" smtClean="0">
                <a:solidFill>
                  <a:schemeClr val="tx1"/>
                </a:solidFill>
                <a:latin typeface="+mn-lt"/>
                <a:ea typeface="+mn-ea"/>
                <a:cs typeface="+mn-cs"/>
              </a:rPr>
              <a:t>ammoniac</a:t>
            </a:r>
            <a:r>
              <a:rPr lang="fr-CA" sz="1200" b="0" i="0" kern="1200" dirty="0" smtClean="0">
                <a:solidFill>
                  <a:schemeClr val="tx1"/>
                </a:solidFill>
                <a:latin typeface="+mn-lt"/>
                <a:ea typeface="+mn-ea"/>
                <a:cs typeface="+mn-cs"/>
              </a:rPr>
              <a:t> ou l'</a:t>
            </a:r>
            <a:r>
              <a:rPr lang="fr-CA" sz="1200" b="0" i="0" u="none" strike="noStrike" kern="1200" dirty="0" smtClean="0">
                <a:solidFill>
                  <a:schemeClr val="tx1"/>
                </a:solidFill>
                <a:latin typeface="+mn-lt"/>
                <a:ea typeface="+mn-ea"/>
                <a:cs typeface="+mn-cs"/>
              </a:rPr>
              <a:t>eau</a:t>
            </a:r>
            <a:r>
              <a:rPr lang="fr-CA" sz="1200" b="0" i="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Cette</a:t>
            </a:r>
            <a:r>
              <a:rPr lang="fr-CA" sz="1200" b="0" i="0" kern="1200" baseline="0" dirty="0" smtClean="0">
                <a:solidFill>
                  <a:schemeClr val="tx1"/>
                </a:solidFill>
                <a:latin typeface="+mn-lt"/>
                <a:ea typeface="+mn-ea"/>
                <a:cs typeface="+mn-cs"/>
              </a:rPr>
              <a:t> ceinture est aussi le berceau de la plupart des comètes à courte période de révolution autour du Soleil (200 ans et moins)</a:t>
            </a: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Source : Wikipédia</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24</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Le</a:t>
            </a:r>
            <a:r>
              <a:rPr lang="fr-CA" sz="1200" b="0" i="0" kern="1200" baseline="0" dirty="0" smtClean="0">
                <a:solidFill>
                  <a:schemeClr val="tx1"/>
                </a:solidFill>
                <a:latin typeface="+mn-lt"/>
                <a:ea typeface="+mn-ea"/>
                <a:cs typeface="+mn-cs"/>
              </a:rPr>
              <a:t> nuage d’Oort </a:t>
            </a:r>
            <a:r>
              <a:rPr lang="fr-CA" sz="1200" b="0" i="0" kern="1200" dirty="0" smtClean="0">
                <a:solidFill>
                  <a:schemeClr val="tx1"/>
                </a:solidFill>
                <a:latin typeface="+mn-lt"/>
                <a:ea typeface="+mn-ea"/>
                <a:cs typeface="+mn-cs"/>
              </a:rPr>
              <a:t>est un vaste ensemble sphérique hypothétique (idée émise en 1950) de corps approximativement situé entre 20 000 à 30 000 unités astronomiques jusqu'à plus de 100 000 U.A., bien au-delà de l'orbite des </a:t>
            </a:r>
            <a:r>
              <a:rPr lang="fr-CA" sz="1200" b="0" i="0" u="none" strike="noStrike" kern="1200" dirty="0" smtClean="0">
                <a:solidFill>
                  <a:schemeClr val="tx1"/>
                </a:solidFill>
                <a:latin typeface="+mn-lt"/>
                <a:ea typeface="+mn-ea"/>
                <a:cs typeface="+mn-cs"/>
              </a:rPr>
              <a:t>planètes</a:t>
            </a:r>
            <a:r>
              <a:rPr lang="fr-CA" sz="1200" b="0" i="0" kern="1200" dirty="0" smtClean="0">
                <a:solidFill>
                  <a:schemeClr val="tx1"/>
                </a:solidFill>
                <a:latin typeface="+mn-lt"/>
                <a:ea typeface="+mn-ea"/>
                <a:cs typeface="+mn-cs"/>
              </a:rPr>
              <a:t> et de la </a:t>
            </a:r>
            <a:r>
              <a:rPr lang="fr-CA" sz="1200" b="0" i="0" u="none" strike="noStrike" kern="1200" dirty="0" smtClean="0">
                <a:solidFill>
                  <a:schemeClr val="tx1"/>
                </a:solidFill>
                <a:latin typeface="+mn-lt"/>
                <a:ea typeface="+mn-ea"/>
                <a:cs typeface="+mn-cs"/>
              </a:rPr>
              <a:t>ceinture de Kuiper</a:t>
            </a:r>
            <a:r>
              <a:rPr lang="fr-CA" sz="1200" b="0" i="0" kern="1200" dirty="0" smtClean="0">
                <a:solidFill>
                  <a:schemeClr val="tx1"/>
                </a:solidFill>
                <a:latin typeface="+mn-lt"/>
                <a:ea typeface="+mn-ea"/>
                <a:cs typeface="+mn-cs"/>
              </a:rPr>
              <a:t>. La limite externe du nuage d'Oort, qui formerait la frontière gravitationnelle du </a:t>
            </a:r>
            <a:r>
              <a:rPr lang="fr-CA" sz="1200" b="0" i="0" u="none" strike="noStrike" kern="1200" dirty="0" smtClean="0">
                <a:solidFill>
                  <a:schemeClr val="tx1"/>
                </a:solidFill>
                <a:latin typeface="+mn-lt"/>
                <a:ea typeface="+mn-ea"/>
                <a:cs typeface="+mn-cs"/>
              </a:rPr>
              <a:t>Système solaire</a:t>
            </a:r>
            <a:r>
              <a:rPr lang="fr-CA" sz="1200" b="0" i="0" kern="1200" dirty="0" smtClean="0">
                <a:solidFill>
                  <a:schemeClr val="tx1"/>
                </a:solidFill>
                <a:latin typeface="+mn-lt"/>
                <a:ea typeface="+mn-ea"/>
                <a:cs typeface="+mn-cs"/>
              </a:rPr>
              <a:t>, se situerait à plus d'un millier de fois la distance séparant le </a:t>
            </a:r>
            <a:r>
              <a:rPr lang="fr-CA" sz="1200" b="0" i="0" u="none" strike="noStrike" kern="1200" dirty="0" smtClean="0">
                <a:solidFill>
                  <a:schemeClr val="tx1"/>
                </a:solidFill>
                <a:latin typeface="+mn-lt"/>
                <a:ea typeface="+mn-ea"/>
                <a:cs typeface="+mn-cs"/>
              </a:rPr>
              <a:t>Soleil</a:t>
            </a:r>
            <a:r>
              <a:rPr lang="fr-CA" sz="1200" b="0" i="0" kern="1200" dirty="0" smtClean="0">
                <a:solidFill>
                  <a:schemeClr val="tx1"/>
                </a:solidFill>
                <a:latin typeface="+mn-lt"/>
                <a:ea typeface="+mn-ea"/>
                <a:cs typeface="+mn-cs"/>
              </a:rPr>
              <a:t> et </a:t>
            </a:r>
            <a:r>
              <a:rPr lang="fr-CA" sz="1200" b="0" i="0" u="none" strike="noStrike" kern="1200" dirty="0" smtClean="0">
                <a:solidFill>
                  <a:schemeClr val="tx1"/>
                </a:solidFill>
                <a:latin typeface="+mn-lt"/>
                <a:ea typeface="+mn-ea"/>
                <a:cs typeface="+mn-cs"/>
              </a:rPr>
              <a:t>Pluton</a:t>
            </a:r>
            <a:r>
              <a:rPr lang="fr-CA" sz="1200" b="0" i="0" kern="1200" dirty="0" smtClean="0">
                <a:solidFill>
                  <a:schemeClr val="tx1"/>
                </a:solidFill>
                <a:latin typeface="+mn-lt"/>
                <a:ea typeface="+mn-ea"/>
                <a:cs typeface="+mn-cs"/>
              </a:rPr>
              <a:t>, à environ entre une et deux </a:t>
            </a:r>
            <a:r>
              <a:rPr lang="fr-CA" sz="1200" b="0" i="0" u="none" strike="noStrike" kern="1200" dirty="0" smtClean="0">
                <a:solidFill>
                  <a:schemeClr val="tx1"/>
                </a:solidFill>
                <a:latin typeface="+mn-lt"/>
                <a:ea typeface="+mn-ea"/>
                <a:cs typeface="+mn-cs"/>
              </a:rPr>
              <a:t>années-lumière</a:t>
            </a:r>
            <a:r>
              <a:rPr lang="fr-CA" sz="1200" b="0" i="0" kern="1200" dirty="0" smtClean="0">
                <a:solidFill>
                  <a:schemeClr val="tx1"/>
                </a:solidFill>
                <a:latin typeface="+mn-lt"/>
                <a:ea typeface="+mn-ea"/>
                <a:cs typeface="+mn-cs"/>
              </a:rPr>
              <a:t> du </a:t>
            </a:r>
            <a:r>
              <a:rPr lang="fr-CA" sz="1200" b="0" i="0" u="none" strike="noStrike" kern="1200" dirty="0" smtClean="0">
                <a:solidFill>
                  <a:schemeClr val="tx1"/>
                </a:solidFill>
                <a:latin typeface="+mn-lt"/>
                <a:ea typeface="+mn-ea"/>
                <a:cs typeface="+mn-cs"/>
              </a:rPr>
              <a:t>Soleil</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et plus du quart de la distance à </a:t>
            </a:r>
            <a:r>
              <a:rPr lang="fr-CA" sz="1200" b="0" i="0" u="none" strike="noStrike" kern="1200" dirty="0" smtClean="0">
                <a:solidFill>
                  <a:schemeClr val="tx1"/>
                </a:solidFill>
                <a:latin typeface="+mn-lt"/>
                <a:ea typeface="+mn-ea"/>
                <a:cs typeface="+mn-cs"/>
              </a:rPr>
              <a:t>Proxima du Centaure</a:t>
            </a:r>
            <a:r>
              <a:rPr lang="fr-CA" sz="1200" b="0" i="0" kern="1200" dirty="0" smtClean="0">
                <a:solidFill>
                  <a:schemeClr val="tx1"/>
                </a:solidFill>
                <a:latin typeface="+mn-lt"/>
                <a:ea typeface="+mn-ea"/>
                <a:cs typeface="+mn-cs"/>
              </a:rPr>
              <a:t>, l'étoile la plus proche du Soleil. Il n'est d'ailleurs pas exclu qu'il existe un continuum d'objets entre la ceinture de Kuiper et une hypothétique ceinture similaire entourant le </a:t>
            </a:r>
            <a:r>
              <a:rPr lang="fr-CA" sz="1200" b="0" i="0" u="none" strike="noStrike" kern="1200" dirty="0" smtClean="0">
                <a:solidFill>
                  <a:schemeClr val="tx1"/>
                </a:solidFill>
                <a:latin typeface="+mn-lt"/>
                <a:ea typeface="+mn-ea"/>
                <a:cs typeface="+mn-cs"/>
              </a:rPr>
              <a:t>système Alpha Centauri</a:t>
            </a:r>
            <a:r>
              <a:rPr lang="fr-CA" sz="1200" b="0" i="0" kern="1200" dirty="0" smtClean="0">
                <a:solidFill>
                  <a:schemeClr val="tx1"/>
                </a:solidFill>
                <a:latin typeface="+mn-lt"/>
                <a:ea typeface="+mn-ea"/>
                <a:cs typeface="+mn-cs"/>
              </a:rPr>
              <a:t>.</a:t>
            </a:r>
          </a:p>
          <a:p>
            <a:r>
              <a:rPr lang="fr-CA" sz="1200" b="0" i="0" kern="1200" dirty="0" smtClean="0">
                <a:solidFill>
                  <a:schemeClr val="tx1"/>
                </a:solidFill>
                <a:latin typeface="+mn-lt"/>
                <a:ea typeface="+mn-ea"/>
                <a:cs typeface="+mn-cs"/>
              </a:rPr>
              <a:t>Bien qu'aucune observation directe n'ait été faite d'un tel nuage, les astronomes, en se fondant sur les analyses des orbites des </a:t>
            </a:r>
            <a:r>
              <a:rPr lang="fr-CA" sz="1200" b="0" i="0" u="none" strike="noStrike" kern="1200" dirty="0" smtClean="0">
                <a:solidFill>
                  <a:schemeClr val="tx1"/>
                </a:solidFill>
                <a:latin typeface="+mn-lt"/>
                <a:ea typeface="+mn-ea"/>
                <a:cs typeface="+mn-cs"/>
              </a:rPr>
              <a:t>comètes</a:t>
            </a:r>
            <a:r>
              <a:rPr lang="fr-CA" sz="1200" b="0" i="0" kern="1200" dirty="0" smtClean="0">
                <a:solidFill>
                  <a:schemeClr val="tx1"/>
                </a:solidFill>
                <a:latin typeface="+mn-lt"/>
                <a:ea typeface="+mn-ea"/>
                <a:cs typeface="+mn-cs"/>
              </a:rPr>
              <a:t>, pensent généralement qu'il est à l'origine de la plupart d'entre elles.</a:t>
            </a:r>
            <a:endParaRPr lang="fr-CA" sz="1200" b="0" i="0" u="none" strike="noStrike" kern="1200" baseline="300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Les objets dans le nuage d'Oort sont largement composés de glaces, comme l'eau, l'</a:t>
            </a:r>
            <a:r>
              <a:rPr lang="fr-CA" sz="1200" b="0" i="0" u="none" strike="noStrike" kern="1200" dirty="0" smtClean="0">
                <a:solidFill>
                  <a:schemeClr val="tx1"/>
                </a:solidFill>
                <a:latin typeface="+mn-lt"/>
                <a:ea typeface="+mn-ea"/>
                <a:cs typeface="+mn-cs"/>
              </a:rPr>
              <a:t>ammoniac</a:t>
            </a:r>
            <a:r>
              <a:rPr lang="fr-CA" sz="1200" b="0" i="0" kern="1200" dirty="0" smtClean="0">
                <a:solidFill>
                  <a:schemeClr val="tx1"/>
                </a:solidFill>
                <a:latin typeface="+mn-lt"/>
                <a:ea typeface="+mn-ea"/>
                <a:cs typeface="+mn-cs"/>
              </a:rPr>
              <a:t> et le </a:t>
            </a:r>
            <a:r>
              <a:rPr lang="fr-CA" sz="1200" b="0" i="0" u="none" strike="noStrike" kern="1200" dirty="0" smtClean="0">
                <a:solidFill>
                  <a:schemeClr val="tx1"/>
                </a:solidFill>
                <a:latin typeface="+mn-lt"/>
                <a:ea typeface="+mn-ea"/>
                <a:cs typeface="+mn-cs"/>
              </a:rPr>
              <a:t>méthane</a:t>
            </a:r>
            <a:r>
              <a:rPr lang="fr-CA" sz="1200" b="0" i="0" kern="1200" dirty="0" smtClean="0">
                <a:solidFill>
                  <a:schemeClr val="tx1"/>
                </a:solidFill>
                <a:latin typeface="+mn-lt"/>
                <a:ea typeface="+mn-ea"/>
                <a:cs typeface="+mn-cs"/>
              </a:rPr>
              <a:t>. Les astronomes pensent que la matière composant le nuage d'Oort s'est formée plus proche du Soleil et a été dispersée loin dans l'espace par les effets gravitationnels des planètes géantes au début de l'évolution du Système solaire.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smtClean="0">
                <a:solidFill>
                  <a:schemeClr val="tx1"/>
                </a:solidFill>
                <a:latin typeface="+mn-lt"/>
                <a:ea typeface="+mn-ea"/>
                <a:cs typeface="+mn-cs"/>
              </a:rPr>
              <a:t>Source : Wikipédia</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25</a:t>
            </a:fld>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fontAlgn="auto" hangingPunct="1">
              <a:buFont typeface="Arial" pitchFamily="34" charset="0"/>
              <a:buChar char="•"/>
              <a:defRPr/>
            </a:pPr>
            <a:r>
              <a:rPr lang="fr-CA" sz="1200" dirty="0" smtClean="0"/>
              <a:t>Les comètes qui rasent le Soleil («sungrazers» ou «sungrazing </a:t>
            </a:r>
            <a:r>
              <a:rPr lang="fr-CA" sz="1200" dirty="0" err="1" smtClean="0"/>
              <a:t>comets</a:t>
            </a:r>
            <a:r>
              <a:rPr lang="fr-CA" sz="1200" dirty="0" smtClean="0"/>
              <a:t>» en anglais) : de très petits objets, de quelques mètres seulement, rendus lumineux suite à la volatilisation de leurs roches lors de leur passage très près du Soleil. Ils n'y survivent généralement pas.</a:t>
            </a:r>
          </a:p>
          <a:p>
            <a:pPr eaLnBrk="1" fontAlgn="auto" hangingPunct="1">
              <a:buFont typeface="Arial" pitchFamily="34" charset="0"/>
              <a:buChar char="•"/>
              <a:defRPr/>
            </a:pPr>
            <a:endParaRPr lang="fr-CA" sz="1200" dirty="0" smtClean="0"/>
          </a:p>
          <a:p>
            <a:pPr eaLnBrk="1" fontAlgn="auto" hangingPunct="1">
              <a:buFont typeface="Arial" pitchFamily="34" charset="0"/>
              <a:buChar char="•"/>
              <a:defRPr/>
            </a:pPr>
            <a:r>
              <a:rPr lang="fr-CA" sz="1200" dirty="0" smtClean="0"/>
              <a:t>La distinction des familles dépend du passage au périhélie des comètes sur leur trajectoire.</a:t>
            </a:r>
          </a:p>
          <a:p>
            <a:pPr eaLnBrk="1" fontAlgn="auto" hangingPunct="1">
              <a:buFont typeface="Arial" pitchFamily="34" charset="0"/>
              <a:buChar char="•"/>
              <a:defRPr/>
            </a:pPr>
            <a:endParaRPr lang="fr-CA" sz="1200" dirty="0" smtClean="0"/>
          </a:p>
          <a:p>
            <a:pPr eaLnBrk="1" fontAlgn="auto" hangingPunct="1">
              <a:buFont typeface="Arial" pitchFamily="34" charset="0"/>
              <a:buChar char="•"/>
              <a:defRPr/>
            </a:pPr>
            <a:r>
              <a:rPr lang="fr-CA" sz="1200" dirty="0" smtClean="0"/>
              <a:t>Une grande partie de ces comètes sont organisées en familles qui suivent des orbites similaires. Chaque famille doit provenir de la fragmentation d'une comète-mère dans le passé. </a:t>
            </a:r>
          </a:p>
          <a:p>
            <a:pPr eaLnBrk="1" fontAlgn="auto" hangingPunct="1">
              <a:buFont typeface="Arial" pitchFamily="34" charset="0"/>
              <a:buChar char="•"/>
              <a:defRPr/>
            </a:pPr>
            <a:endParaRPr lang="fr-CA" sz="1200" dirty="0" smtClean="0"/>
          </a:p>
          <a:p>
            <a:pPr eaLnBrk="1" fontAlgn="auto" hangingPunct="1">
              <a:buFont typeface="Arial" pitchFamily="34" charset="0"/>
              <a:buChar char="•"/>
              <a:defRPr/>
            </a:pPr>
            <a:r>
              <a:rPr lang="fr-CA" sz="1200" dirty="0" smtClean="0"/>
              <a:t>Les comètes de la famille de Kreutz passent à environ 0,006 U.A. du centre du Soleil (à seulement 0,3 rayon solaire de la surface !) ; la grande comète C/1965 S1 (Ikeya-Seki) appartenait à cette famille. </a:t>
            </a:r>
          </a:p>
          <a:p>
            <a:pPr eaLnBrk="1" fontAlgn="auto" hangingPunct="1">
              <a:buFont typeface="Arial" pitchFamily="34" charset="0"/>
              <a:buChar char="•"/>
              <a:defRPr/>
            </a:pPr>
            <a:endParaRPr lang="fr-CA" sz="1200" dirty="0" smtClean="0"/>
          </a:p>
          <a:p>
            <a:pPr eaLnBrk="1" fontAlgn="auto" hangingPunct="1">
              <a:buFont typeface="Arial" pitchFamily="34" charset="0"/>
              <a:buChar char="•"/>
              <a:defRPr/>
            </a:pPr>
            <a:r>
              <a:rPr lang="fr-CA" sz="1200" dirty="0" smtClean="0"/>
              <a:t>Les comètes des familles de Meyer, Marsden ou Kracht passent un peu plus loin (0,03 à 0,05 U.A.).</a:t>
            </a:r>
          </a:p>
          <a:p>
            <a:pPr eaLnBrk="1" fontAlgn="auto" hangingPunct="1">
              <a:buFont typeface="Arial" pitchFamily="34" charset="0"/>
              <a:buNone/>
              <a:defRPr/>
            </a:pPr>
            <a:endParaRPr lang="fr-CA" sz="1200" dirty="0" smtClean="0"/>
          </a:p>
          <a:p>
            <a:pPr eaLnBrk="1" fontAlgn="auto" hangingPunct="1">
              <a:buFont typeface="Arial" pitchFamily="34" charset="0"/>
              <a:buNone/>
              <a:defRPr/>
            </a:pPr>
            <a:r>
              <a:rPr lang="fr-CA" sz="1200" dirty="0" smtClean="0"/>
              <a:t>Source</a:t>
            </a:r>
            <a:r>
              <a:rPr lang="fr-CA" sz="1200" baseline="0" dirty="0" smtClean="0"/>
              <a:t> : </a:t>
            </a:r>
            <a:r>
              <a:rPr lang="fr-CA" sz="1200" baseline="0" dirty="0" err="1" smtClean="0"/>
              <a:t>Wikipédia</a:t>
            </a:r>
            <a:r>
              <a:rPr lang="fr-CA" sz="1200" baseline="0" dirty="0" smtClean="0"/>
              <a:t>, photo Nasa (Hubble)</a:t>
            </a:r>
            <a:endParaRPr lang="fr-CA" sz="1200" dirty="0" smtClean="0"/>
          </a:p>
          <a:p>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26</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endParaRPr lang="fr-BE" dirty="0" smtClean="0">
              <a:cs typeface="Times New Roman" pitchFamily="18" charset="0"/>
            </a:endParaRPr>
          </a:p>
          <a:p>
            <a:pPr eaLnBrk="1" hangingPunct="1"/>
            <a:r>
              <a:rPr lang="fr-BE" dirty="0" smtClean="0">
                <a:cs typeface="Times New Roman" pitchFamily="18" charset="0"/>
              </a:rPr>
              <a:t>Vaporisation des glaces à une distance &lt; 3 U.A. (Température = -200 °C):</a:t>
            </a:r>
          </a:p>
          <a:p>
            <a:pPr eaLnBrk="1" hangingPunct="1"/>
            <a:r>
              <a:rPr lang="fr-BE" dirty="0" smtClean="0"/>
              <a:t>apparition du  </a:t>
            </a:r>
            <a:r>
              <a:rPr lang="fr-BE" b="1" dirty="0" smtClean="0"/>
              <a:t>coma</a:t>
            </a:r>
            <a:r>
              <a:rPr lang="fr-BE" dirty="0" smtClean="0"/>
              <a:t>  de gaz et poussières.</a:t>
            </a:r>
          </a:p>
          <a:p>
            <a:pPr eaLnBrk="1" hangingPunct="1"/>
            <a:endParaRPr lang="fr-BE" dirty="0" smtClean="0"/>
          </a:p>
          <a:p>
            <a:pPr eaLnBrk="1" hangingPunct="1"/>
            <a:r>
              <a:rPr lang="fr-BE" dirty="0" smtClean="0"/>
              <a:t>Vent solaire et pression de radiation entraînent les particules:</a:t>
            </a:r>
          </a:p>
          <a:p>
            <a:pPr eaLnBrk="1" hangingPunct="1"/>
            <a:r>
              <a:rPr lang="fr-BE" dirty="0" smtClean="0"/>
              <a:t>apparition d’une </a:t>
            </a:r>
            <a:r>
              <a:rPr lang="fr-BE" b="1" dirty="0" smtClean="0"/>
              <a:t>queue.</a:t>
            </a:r>
            <a:endParaRPr lang="fr-BE" dirty="0" smtClean="0"/>
          </a:p>
          <a:p>
            <a:pPr eaLnBrk="1" hangingPunct="1"/>
            <a:r>
              <a:rPr lang="fr-BE" dirty="0" smtClean="0"/>
              <a:t>(direction opposée au Soleil, longueur jusque 0,5 U.A.).</a:t>
            </a:r>
          </a:p>
          <a:p>
            <a:pPr eaLnBrk="1" hangingPunct="1"/>
            <a:endParaRPr lang="fr-BE" dirty="0" smtClean="0"/>
          </a:p>
          <a:p>
            <a:pPr eaLnBrk="1" hangingPunct="1"/>
            <a:r>
              <a:rPr lang="fr-BE" dirty="0" smtClean="0"/>
              <a:t>Durant son mouvement orbital:</a:t>
            </a:r>
          </a:p>
          <a:p>
            <a:pPr eaLnBrk="1" hangingPunct="1"/>
            <a:r>
              <a:rPr lang="fr-BE" dirty="0" smtClean="0"/>
              <a:t>apparition des 2 queues.</a:t>
            </a:r>
          </a:p>
          <a:p>
            <a:pPr eaLnBrk="1" hangingPunct="1"/>
            <a:endParaRPr lang="fr-BE" dirty="0" smtClean="0"/>
          </a:p>
          <a:p>
            <a:pPr eaLnBrk="1" hangingPunct="1"/>
            <a:r>
              <a:rPr lang="fr-BE" dirty="0" smtClean="0"/>
              <a:t>Effet par les poussières:</a:t>
            </a:r>
          </a:p>
          <a:p>
            <a:pPr eaLnBrk="1" hangingPunct="1"/>
            <a:r>
              <a:rPr lang="fr-BE" dirty="0" smtClean="0"/>
              <a:t>lumière du Soleil est réfléchie.</a:t>
            </a:r>
          </a:p>
          <a:p>
            <a:pPr eaLnBrk="1" hangingPunct="1"/>
            <a:endParaRPr lang="fr-BE" dirty="0" smtClean="0"/>
          </a:p>
          <a:p>
            <a:pPr eaLnBrk="1" hangingPunct="1"/>
            <a:r>
              <a:rPr lang="fr-BE" dirty="0" smtClean="0"/>
              <a:t>Effet par les gaz:</a:t>
            </a:r>
          </a:p>
          <a:p>
            <a:pPr eaLnBrk="1" hangingPunct="1"/>
            <a:r>
              <a:rPr lang="fr-BE" dirty="0" smtClean="0"/>
              <a:t>fluorescence du gaz par les U.V. du Soleil</a:t>
            </a:r>
          </a:p>
          <a:p>
            <a:pPr eaLnBrk="1" hangingPunct="1"/>
            <a:endParaRPr lang="fr-BE" dirty="0" smtClean="0"/>
          </a:p>
          <a:p>
            <a:pPr eaLnBrk="1" hangingPunct="1"/>
            <a:r>
              <a:rPr lang="fr-BE" dirty="0" smtClean="0"/>
              <a:t>Source : Louis Asselin</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27</a:t>
            </a:fld>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Selon le type d’orbite, les comètes peuvent être soit prisonnières de l’attraction gravitationnelle du Système</a:t>
            </a:r>
            <a:r>
              <a:rPr lang="fr-CA" baseline="0" dirty="0" smtClean="0"/>
              <a:t> solaire ou soit qu’elles ne font que traverser le Système solaire.</a:t>
            </a:r>
          </a:p>
          <a:p>
            <a:endParaRPr lang="fr-CA" baseline="0" dirty="0" smtClean="0"/>
          </a:p>
          <a:p>
            <a:r>
              <a:rPr lang="fr-CA" baseline="0" dirty="0" smtClean="0"/>
              <a:t>Si la vitesse de la comète est supérieure à la vitesse de libération du Soleil (vitesse minimale nécessaire pour s’échapper de l’attraction gravitationnelle), elle peut alors s’échapper du Système solaire. Dans le cas contraire, la comète demeure prisonnière du Système solaire ou tout simplement venir s’écraser sur le Soleil ou sur une planète comme Jupiter !</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28</a:t>
            </a:fld>
            <a:endParaRPr lang="fr-CA"/>
          </a:p>
        </p:txBody>
      </p:sp>
    </p:spTree>
    <p:extLst>
      <p:ext uri="{BB962C8B-B14F-4D97-AF65-F5344CB8AC3E}">
        <p14:creationId xmlns:p14="http://schemas.microsoft.com/office/powerpoint/2010/main" val="1995036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fontAlgn="auto" hangingPunct="1">
              <a:buFont typeface="Arial" pitchFamily="34" charset="0"/>
              <a:buChar char="•"/>
              <a:defRPr/>
            </a:pPr>
            <a:r>
              <a:rPr lang="fr-CA" sz="1200" dirty="0" smtClean="0"/>
              <a:t>Celles dont la période est inférieure à 20 ans s'avèrent suivre des orbites peu inclinées par rapport au plan de l'écliptique. Leur course est fortement influencée par </a:t>
            </a:r>
            <a:r>
              <a:rPr lang="fr-CA" sz="1200" u="sng" dirty="0" smtClean="0"/>
              <a:t>Jupiter:</a:t>
            </a:r>
            <a:r>
              <a:rPr lang="fr-CA" sz="1200" dirty="0" smtClean="0"/>
              <a:t> on les désigne sous le nom de « comètes joviennes ». </a:t>
            </a:r>
          </a:p>
          <a:p>
            <a:pPr eaLnBrk="1" fontAlgn="auto" hangingPunct="1">
              <a:buFont typeface="Arial" pitchFamily="34" charset="0"/>
              <a:buChar char="•"/>
              <a:defRPr/>
            </a:pPr>
            <a:endParaRPr lang="fr-CA" sz="1200" dirty="0" smtClean="0"/>
          </a:p>
          <a:p>
            <a:pPr eaLnBrk="1" fontAlgn="auto" hangingPunct="1">
              <a:buFont typeface="Arial" pitchFamily="34" charset="0"/>
              <a:buChar char="•"/>
              <a:defRPr/>
            </a:pPr>
            <a:r>
              <a:rPr lang="fr-CA" sz="1200" dirty="0" smtClean="0"/>
              <a:t>Celles dont la période est comprise entre 20 et 200 ans ont des orbites qui peuvent être plus inclinées et qui les conduisent au-delà de l'orbite de </a:t>
            </a:r>
            <a:r>
              <a:rPr lang="fr-CA" sz="1200" u="sng" dirty="0" smtClean="0"/>
              <a:t>Neptune</a:t>
            </a:r>
            <a:r>
              <a:rPr lang="fr-CA" sz="1200" dirty="0" smtClean="0"/>
              <a:t>. On les range dans la famille de « Halley ».</a:t>
            </a:r>
          </a:p>
          <a:p>
            <a:pPr marL="0" indent="0" eaLnBrk="1" fontAlgn="auto" hangingPunct="1">
              <a:buFont typeface="Arial" pitchFamily="34" charset="0"/>
              <a:buNone/>
              <a:defRPr/>
            </a:pPr>
            <a:r>
              <a:rPr lang="fr-CA" sz="1200" dirty="0" smtClean="0"/>
              <a:t> </a:t>
            </a:r>
          </a:p>
          <a:p>
            <a:pPr eaLnBrk="1" fontAlgn="auto" hangingPunct="1">
              <a:buFont typeface="Arial" pitchFamily="34" charset="0"/>
              <a:buChar char="•"/>
              <a:defRPr/>
            </a:pPr>
            <a:r>
              <a:rPr lang="fr-CA" sz="1200" dirty="0" smtClean="0"/>
              <a:t>Les comètes « Halley » arrivent dans le système solaire aléatoirement dans toutes les directions, tandis que les comètes joviennes (de la famille de Jupiter) ont des plans orbitaux voisins de celui de l'écliptique (plan de l'orbite terrestre). </a:t>
            </a:r>
          </a:p>
          <a:p>
            <a:endParaRPr lang="fr-CA" dirty="0" smtClean="0"/>
          </a:p>
          <a:p>
            <a:r>
              <a:rPr lang="fr-CA" dirty="0" smtClean="0"/>
              <a:t>Source : Louis Asselin</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29</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Le mot « comète » vient du </a:t>
            </a:r>
            <a:r>
              <a:rPr lang="fr-CA" sz="1200" b="0" i="0" u="none" strike="noStrike" kern="1200" dirty="0" smtClean="0">
                <a:solidFill>
                  <a:schemeClr val="tx1"/>
                </a:solidFill>
                <a:latin typeface="+mn-lt"/>
                <a:ea typeface="+mn-ea"/>
                <a:cs typeface="+mn-cs"/>
              </a:rPr>
              <a:t>grec ancien</a:t>
            </a:r>
            <a:r>
              <a:rPr lang="fr-CA" sz="1200" b="0" i="0" kern="1200" dirty="0" smtClean="0">
                <a:solidFill>
                  <a:schemeClr val="tx1"/>
                </a:solidFill>
                <a:latin typeface="+mn-lt"/>
                <a:ea typeface="+mn-ea"/>
                <a:cs typeface="+mn-cs"/>
              </a:rPr>
              <a:t> ὀ </a:t>
            </a:r>
            <a:r>
              <a:rPr lang="fr-CA" sz="1200" b="0" i="0" kern="1200" dirty="0" err="1" smtClean="0">
                <a:solidFill>
                  <a:schemeClr val="tx1"/>
                </a:solidFill>
                <a:latin typeface="+mn-lt"/>
                <a:ea typeface="+mn-ea"/>
                <a:cs typeface="+mn-cs"/>
              </a:rPr>
              <a:t>κομήτης</a:t>
            </a:r>
            <a:r>
              <a:rPr lang="fr-CA" sz="1200" b="0" i="0" kern="1200" dirty="0" smtClean="0">
                <a:solidFill>
                  <a:schemeClr val="tx1"/>
                </a:solidFill>
                <a:latin typeface="+mn-lt"/>
                <a:ea typeface="+mn-ea"/>
                <a:cs typeface="+mn-cs"/>
              </a:rPr>
              <a:t>, </a:t>
            </a:r>
            <a:r>
              <a:rPr lang="fr-CA" sz="1200" b="0" i="1" kern="1200" dirty="0" smtClean="0">
                <a:solidFill>
                  <a:schemeClr val="tx1"/>
                </a:solidFill>
                <a:latin typeface="+mn-lt"/>
                <a:ea typeface="+mn-ea"/>
                <a:cs typeface="+mn-cs"/>
              </a:rPr>
              <a:t>ο </a:t>
            </a:r>
            <a:r>
              <a:rPr lang="fr-CA" sz="1200" b="0" i="1" kern="1200" dirty="0" err="1" smtClean="0">
                <a:solidFill>
                  <a:schemeClr val="tx1"/>
                </a:solidFill>
                <a:latin typeface="+mn-lt"/>
                <a:ea typeface="+mn-ea"/>
                <a:cs typeface="+mn-cs"/>
              </a:rPr>
              <a:t>komêtês</a:t>
            </a:r>
            <a:r>
              <a:rPr lang="fr-CA" sz="1200" b="0" i="0" kern="1200" dirty="0" smtClean="0">
                <a:solidFill>
                  <a:schemeClr val="tx1"/>
                </a:solidFill>
                <a:latin typeface="+mn-lt"/>
                <a:ea typeface="+mn-ea"/>
                <a:cs typeface="+mn-cs"/>
              </a:rPr>
              <a:t>, qui signifie «</a:t>
            </a:r>
            <a:r>
              <a:rPr lang="fr-CA" sz="1200" b="1" i="0" kern="1200" dirty="0" smtClean="0">
                <a:solidFill>
                  <a:schemeClr val="tx1"/>
                </a:solidFill>
                <a:latin typeface="+mn-lt"/>
                <a:ea typeface="+mn-ea"/>
                <a:cs typeface="+mn-cs"/>
              </a:rPr>
              <a:t> astre chevelu</a:t>
            </a:r>
            <a:r>
              <a:rPr lang="fr-CA" sz="1200" b="0" i="0" kern="1200" dirty="0" smtClean="0">
                <a:solidFill>
                  <a:schemeClr val="tx1"/>
                </a:solidFill>
                <a:latin typeface="+mn-lt"/>
                <a:ea typeface="+mn-ea"/>
                <a:cs typeface="+mn-cs"/>
              </a:rPr>
              <a:t> ». Il est employé en ce sens chez </a:t>
            </a:r>
            <a:r>
              <a:rPr lang="fr-CA" sz="1200" b="0" i="0" u="none" strike="noStrike" kern="1200" dirty="0" smtClean="0">
                <a:solidFill>
                  <a:schemeClr val="tx1"/>
                </a:solidFill>
                <a:latin typeface="+mn-lt"/>
                <a:ea typeface="+mn-ea"/>
                <a:cs typeface="+mn-cs"/>
              </a:rPr>
              <a:t>Aristote</a:t>
            </a:r>
            <a:r>
              <a:rPr lang="fr-CA" sz="1200" b="0" i="0" kern="1200" dirty="0" smtClean="0">
                <a:solidFill>
                  <a:schemeClr val="tx1"/>
                </a:solidFill>
                <a:latin typeface="+mn-lt"/>
                <a:ea typeface="+mn-ea"/>
                <a:cs typeface="+mn-cs"/>
              </a:rPr>
              <a:t> et chez </a:t>
            </a:r>
            <a:r>
              <a:rPr lang="fr-CA" sz="1200" b="0" i="0" u="none" strike="noStrike" kern="1200" dirty="0" err="1" smtClean="0">
                <a:solidFill>
                  <a:schemeClr val="tx1"/>
                </a:solidFill>
                <a:latin typeface="+mn-lt"/>
                <a:ea typeface="+mn-ea"/>
                <a:cs typeface="+mn-cs"/>
              </a:rPr>
              <a:t>Aratos</a:t>
            </a:r>
            <a:r>
              <a:rPr lang="fr-CA" sz="1200" b="0" i="0" u="none" strike="noStrike" kern="1200" dirty="0" smtClean="0">
                <a:solidFill>
                  <a:schemeClr val="tx1"/>
                </a:solidFill>
                <a:latin typeface="+mn-lt"/>
                <a:ea typeface="+mn-ea"/>
                <a:cs typeface="+mn-cs"/>
              </a:rPr>
              <a:t> de Soles</a:t>
            </a:r>
            <a:r>
              <a:rPr lang="fr-CA" sz="1200" b="0" i="0" kern="1200" dirty="0" smtClean="0">
                <a:solidFill>
                  <a:schemeClr val="tx1"/>
                </a:solidFill>
                <a:latin typeface="+mn-lt"/>
                <a:ea typeface="+mn-ea"/>
                <a:cs typeface="+mn-cs"/>
              </a:rPr>
              <a:t> dans son poème sur l'astronomie, </a:t>
            </a:r>
            <a:r>
              <a:rPr lang="fr-CA" sz="1200" b="0" i="1" kern="1200" dirty="0" smtClean="0">
                <a:solidFill>
                  <a:schemeClr val="tx1"/>
                </a:solidFill>
                <a:latin typeface="+mn-lt"/>
                <a:ea typeface="+mn-ea"/>
                <a:cs typeface="+mn-cs"/>
              </a:rPr>
              <a:t>Les Phénomènes.</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3</a:t>
            </a:fld>
            <a:endParaRPr lang="fr-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CA" sz="1200" b="0" i="0" kern="1200" dirty="0" smtClean="0">
                <a:solidFill>
                  <a:schemeClr val="tx1"/>
                </a:solidFill>
                <a:latin typeface="+mn-lt"/>
                <a:ea typeface="+mn-ea"/>
                <a:cs typeface="+mn-cs"/>
              </a:rPr>
              <a:t>La </a:t>
            </a:r>
            <a:r>
              <a:rPr lang="fr-CA" sz="1200" b="1" i="0" kern="1200" dirty="0" smtClean="0">
                <a:solidFill>
                  <a:schemeClr val="tx1"/>
                </a:solidFill>
                <a:latin typeface="+mn-lt"/>
                <a:ea typeface="+mn-ea"/>
                <a:cs typeface="+mn-cs"/>
              </a:rPr>
              <a:t>comète de Encke</a:t>
            </a:r>
            <a:r>
              <a:rPr lang="fr-CA" sz="1200" b="0" i="0" kern="1200" dirty="0" smtClean="0">
                <a:solidFill>
                  <a:schemeClr val="tx1"/>
                </a:solidFill>
                <a:latin typeface="+mn-lt"/>
                <a:ea typeface="+mn-ea"/>
                <a:cs typeface="+mn-cs"/>
              </a:rPr>
              <a:t> (désignation officielle </a:t>
            </a:r>
            <a:r>
              <a:rPr lang="fr-CA" sz="1200" b="1" i="0" kern="1200" dirty="0" smtClean="0">
                <a:solidFill>
                  <a:schemeClr val="tx1"/>
                </a:solidFill>
                <a:latin typeface="+mn-lt"/>
                <a:ea typeface="+mn-ea"/>
                <a:cs typeface="+mn-cs"/>
              </a:rPr>
              <a:t>2P/Encke</a:t>
            </a:r>
            <a:r>
              <a:rPr lang="fr-CA" sz="1200" b="0" i="0" kern="1200" dirty="0" smtClean="0">
                <a:solidFill>
                  <a:schemeClr val="tx1"/>
                </a:solidFill>
                <a:latin typeface="+mn-lt"/>
                <a:ea typeface="+mn-ea"/>
                <a:cs typeface="+mn-cs"/>
              </a:rPr>
              <a:t>) est une </a:t>
            </a:r>
            <a:r>
              <a:rPr lang="fr-CA" sz="1200" b="0" i="0" u="none" strike="noStrike" kern="1200" dirty="0" smtClean="0">
                <a:solidFill>
                  <a:schemeClr val="tx1"/>
                </a:solidFill>
                <a:latin typeface="+mn-lt"/>
                <a:ea typeface="+mn-ea"/>
                <a:cs typeface="+mn-cs"/>
              </a:rPr>
              <a:t>comète périodique</a:t>
            </a:r>
            <a:r>
              <a:rPr lang="fr-CA" sz="1200" b="0" i="0" kern="1200" dirty="0" smtClean="0">
                <a:solidFill>
                  <a:schemeClr val="tx1"/>
                </a:solidFill>
                <a:latin typeface="+mn-lt"/>
                <a:ea typeface="+mn-ea"/>
                <a:cs typeface="+mn-cs"/>
              </a:rPr>
              <a:t> qui fut découverte le 17 </a:t>
            </a:r>
            <a:r>
              <a:rPr lang="fr-CA" sz="1200" b="0" i="0" u="none" strike="noStrike" kern="1200" dirty="0" smtClean="0">
                <a:solidFill>
                  <a:schemeClr val="tx1"/>
                </a:solidFill>
                <a:latin typeface="+mn-lt"/>
                <a:ea typeface="+mn-ea"/>
                <a:cs typeface="+mn-cs"/>
              </a:rPr>
              <a:t>janvier</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1786</a:t>
            </a:r>
            <a:r>
              <a:rPr lang="fr-CA" sz="1200" b="0" i="0" kern="1200" dirty="0" smtClean="0">
                <a:solidFill>
                  <a:schemeClr val="tx1"/>
                </a:solidFill>
                <a:latin typeface="+mn-lt"/>
                <a:ea typeface="+mn-ea"/>
                <a:cs typeface="+mn-cs"/>
              </a:rPr>
              <a:t> par l'astronome </a:t>
            </a:r>
            <a:r>
              <a:rPr lang="fr-CA" sz="1200" b="0" i="0" u="none" strike="noStrike" kern="1200" dirty="0" smtClean="0">
                <a:solidFill>
                  <a:schemeClr val="tx1"/>
                </a:solidFill>
                <a:latin typeface="+mn-lt"/>
                <a:ea typeface="+mn-ea"/>
                <a:cs typeface="+mn-cs"/>
              </a:rPr>
              <a:t>français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Pierre Méchain</a:t>
            </a:r>
            <a:r>
              <a:rPr lang="fr-CA" sz="1200" b="0" i="0" kern="1200" dirty="0" smtClean="0">
                <a:solidFill>
                  <a:schemeClr val="tx1"/>
                </a:solidFill>
                <a:latin typeface="+mn-lt"/>
                <a:ea typeface="+mn-ea"/>
                <a:cs typeface="+mn-cs"/>
              </a:rPr>
              <a:t> depuis </a:t>
            </a:r>
            <a:r>
              <a:rPr lang="fr-CA" sz="1200" b="0" i="0" u="none" strike="noStrike" kern="1200" dirty="0" smtClean="0">
                <a:solidFill>
                  <a:schemeClr val="tx1"/>
                </a:solidFill>
                <a:latin typeface="+mn-lt"/>
                <a:ea typeface="+mn-ea"/>
                <a:cs typeface="+mn-cs"/>
              </a:rPr>
              <a:t>Paris</a:t>
            </a:r>
            <a:r>
              <a:rPr lang="fr-CA" sz="1200" b="0" i="0" kern="1200" dirty="0" smtClean="0">
                <a:solidFill>
                  <a:schemeClr val="tx1"/>
                </a:solidFill>
                <a:latin typeface="+mn-lt"/>
                <a:ea typeface="+mn-ea"/>
                <a:cs typeface="+mn-cs"/>
              </a:rPr>
              <a:t>. Elle est nommée en l’honneur de l'astronome </a:t>
            </a:r>
            <a:r>
              <a:rPr lang="fr-CA" sz="1200" b="0" i="0" u="none" strike="noStrike" kern="1200" dirty="0" smtClean="0">
                <a:solidFill>
                  <a:schemeClr val="tx1"/>
                </a:solidFill>
                <a:latin typeface="+mn-lt"/>
                <a:ea typeface="+mn-ea"/>
                <a:cs typeface="+mn-cs"/>
              </a:rPr>
              <a:t>allemand</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Johann Franz </a:t>
            </a:r>
            <a:r>
              <a:rPr lang="fr-CA" sz="1200" b="0" i="0" u="none" strike="noStrike" kern="1200" dirty="0" err="1" smtClean="0">
                <a:solidFill>
                  <a:schemeClr val="tx1"/>
                </a:solidFill>
                <a:latin typeface="+mn-lt"/>
                <a:ea typeface="+mn-ea"/>
                <a:cs typeface="+mn-cs"/>
              </a:rPr>
              <a:t>Encke</a:t>
            </a:r>
            <a:r>
              <a:rPr lang="fr-CA" sz="1200" b="0" i="0" kern="1200" dirty="0" smtClean="0">
                <a:solidFill>
                  <a:schemeClr val="tx1"/>
                </a:solidFill>
                <a:latin typeface="+mn-lt"/>
                <a:ea typeface="+mn-ea"/>
                <a:cs typeface="+mn-cs"/>
              </a:rPr>
              <a:t> qui détermina sa périodicité.</a:t>
            </a:r>
          </a:p>
          <a:p>
            <a:r>
              <a:rPr lang="fr-CA" sz="1200" b="0" i="0" kern="1200" dirty="0" smtClean="0">
                <a:solidFill>
                  <a:schemeClr val="tx1"/>
                </a:solidFill>
                <a:latin typeface="+mn-lt"/>
                <a:ea typeface="+mn-ea"/>
                <a:cs typeface="+mn-cs"/>
              </a:rPr>
              <a:t>Comme l’indique sa désignation officielle, la comète de Encke est la seconde comète périodique découverte après la </a:t>
            </a:r>
            <a:r>
              <a:rPr lang="fr-CA" sz="1200" b="0" i="0" u="none" strike="noStrike" kern="1200" dirty="0" smtClean="0">
                <a:solidFill>
                  <a:schemeClr val="tx1"/>
                </a:solidFill>
                <a:latin typeface="+mn-lt"/>
                <a:ea typeface="+mn-ea"/>
                <a:cs typeface="+mn-cs"/>
              </a:rPr>
              <a:t>comète de Halley</a:t>
            </a:r>
            <a:r>
              <a:rPr lang="fr-CA" sz="1200" b="0" i="0" kern="1200" dirty="0" smtClean="0">
                <a:solidFill>
                  <a:schemeClr val="tx1"/>
                </a:solidFill>
                <a:latin typeface="+mn-lt"/>
                <a:ea typeface="+mn-ea"/>
                <a:cs typeface="+mn-cs"/>
              </a:rPr>
              <a:t> (1P/Halley). Elle est celle qui possède la plus courte période avec 3,3 ans. Lors de ses passages au plus près du </a:t>
            </a:r>
            <a:r>
              <a:rPr lang="fr-CA" sz="1200" b="0" i="0" u="none" strike="noStrike" kern="1200" dirty="0" smtClean="0">
                <a:solidFill>
                  <a:schemeClr val="tx1"/>
                </a:solidFill>
                <a:latin typeface="+mn-lt"/>
                <a:ea typeface="+mn-ea"/>
                <a:cs typeface="+mn-cs"/>
              </a:rPr>
              <a:t>Soleil,</a:t>
            </a:r>
            <a:r>
              <a:rPr lang="fr-CA" sz="1200" b="0" i="0" kern="1200" dirty="0" smtClean="0">
                <a:solidFill>
                  <a:schemeClr val="tx1"/>
                </a:solidFill>
                <a:latin typeface="+mn-lt"/>
                <a:ea typeface="+mn-ea"/>
                <a:cs typeface="+mn-cs"/>
              </a:rPr>
              <a:t> sa </a:t>
            </a:r>
            <a:r>
              <a:rPr lang="fr-CA" sz="1200" b="0" i="0" u="none" strike="noStrike" kern="1200" dirty="0" smtClean="0">
                <a:solidFill>
                  <a:schemeClr val="tx1"/>
                </a:solidFill>
                <a:latin typeface="+mn-lt"/>
                <a:ea typeface="+mn-ea"/>
                <a:cs typeface="+mn-cs"/>
              </a:rPr>
              <a:t>magnitude</a:t>
            </a:r>
            <a:r>
              <a:rPr lang="fr-CA" sz="1200" b="0" i="0" kern="1200" dirty="0" smtClean="0">
                <a:solidFill>
                  <a:schemeClr val="tx1"/>
                </a:solidFill>
                <a:latin typeface="+mn-lt"/>
                <a:ea typeface="+mn-ea"/>
                <a:cs typeface="+mn-cs"/>
              </a:rPr>
              <a:t> culmine autour de 5.</a:t>
            </a:r>
          </a:p>
          <a:p>
            <a:r>
              <a:rPr lang="fr-CA" sz="1200" b="0" i="0" kern="1200" dirty="0" smtClean="0">
                <a:solidFill>
                  <a:schemeClr val="tx1"/>
                </a:solidFill>
                <a:latin typeface="+mn-lt"/>
                <a:ea typeface="+mn-ea"/>
                <a:cs typeface="+mn-cs"/>
              </a:rPr>
              <a:t>Elle présente un noyau entourée de nébulosités et, dans le meilleur des cas, une queue très courte. Le noyau a un diamètre de 4,8 kilomètres.</a:t>
            </a:r>
          </a:p>
          <a:p>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Source : </a:t>
            </a:r>
            <a:r>
              <a:rPr lang="fr-CA" sz="1200" b="0" i="0" kern="1200" dirty="0" err="1" smtClean="0">
                <a:solidFill>
                  <a:schemeClr val="tx1"/>
                </a:solidFill>
                <a:latin typeface="+mn-lt"/>
                <a:ea typeface="+mn-ea"/>
                <a:cs typeface="+mn-cs"/>
              </a:rPr>
              <a:t>Wikipédia</a:t>
            </a:r>
            <a:endParaRPr lang="fr-CA" sz="1200" b="0" i="0" kern="1200" dirty="0" smtClean="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30</a:t>
            </a:fld>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CA" sz="1200" b="0" i="0" kern="1200" dirty="0" smtClean="0">
                <a:solidFill>
                  <a:schemeClr val="tx1"/>
                </a:solidFill>
                <a:latin typeface="+mn-lt"/>
                <a:ea typeface="+mn-ea"/>
                <a:cs typeface="+mn-cs"/>
              </a:rPr>
              <a:t>La comète est probablement passée au périhélie il y a 4200 ans. Son orbite est presque </a:t>
            </a:r>
            <a:r>
              <a:rPr lang="fr-CA" sz="1200" b="0" i="0" u="none" strike="noStrike" kern="1200" dirty="0" smtClean="0">
                <a:solidFill>
                  <a:schemeClr val="tx1"/>
                </a:solidFill>
                <a:latin typeface="+mn-lt"/>
                <a:ea typeface="+mn-ea"/>
                <a:cs typeface="+mn-cs"/>
              </a:rPr>
              <a:t>perpendiculaire</a:t>
            </a:r>
            <a:r>
              <a:rPr lang="fr-CA" sz="1200" b="0" i="0" kern="1200" dirty="0" smtClean="0">
                <a:solidFill>
                  <a:schemeClr val="tx1"/>
                </a:solidFill>
                <a:latin typeface="+mn-lt"/>
                <a:ea typeface="+mn-ea"/>
                <a:cs typeface="+mn-cs"/>
              </a:rPr>
              <a:t> au plan de l'</a:t>
            </a:r>
            <a:r>
              <a:rPr lang="fr-CA" sz="1200" b="0" i="0" u="none" strike="noStrike" kern="1200" dirty="0" smtClean="0">
                <a:solidFill>
                  <a:schemeClr val="tx1"/>
                </a:solidFill>
                <a:latin typeface="+mn-lt"/>
                <a:ea typeface="+mn-ea"/>
                <a:cs typeface="+mn-cs"/>
              </a:rPr>
              <a:t>écliptique</a:t>
            </a:r>
            <a:r>
              <a:rPr lang="fr-CA" sz="1200" b="0" i="0" kern="1200" dirty="0" smtClean="0">
                <a:solidFill>
                  <a:schemeClr val="tx1"/>
                </a:solidFill>
                <a:latin typeface="+mn-lt"/>
                <a:ea typeface="+mn-ea"/>
                <a:cs typeface="+mn-cs"/>
              </a:rPr>
              <a:t>, ce qui fait que les rencontres proches de planètes soient rares. Cependant, en avril 1996, la comète est passée à 0,77 U.A. de </a:t>
            </a:r>
            <a:r>
              <a:rPr lang="fr-CA" sz="1200" b="0" i="0" u="none" strike="noStrike" kern="1200" dirty="0" smtClean="0">
                <a:solidFill>
                  <a:schemeClr val="tx1"/>
                </a:solidFill>
                <a:latin typeface="+mn-lt"/>
                <a:ea typeface="+mn-ea"/>
                <a:cs typeface="+mn-cs"/>
              </a:rPr>
              <a:t>Jupiter</a:t>
            </a:r>
            <a:r>
              <a:rPr lang="fr-CA" sz="1200" b="0" i="0" kern="1200" dirty="0" smtClean="0">
                <a:solidFill>
                  <a:schemeClr val="tx1"/>
                </a:solidFill>
                <a:latin typeface="+mn-lt"/>
                <a:ea typeface="+mn-ea"/>
                <a:cs typeface="+mn-cs"/>
              </a:rPr>
              <a:t> assez près pour que son orbite soit substantiellement affectée par la </a:t>
            </a:r>
            <a:r>
              <a:rPr lang="fr-CA" sz="1200" b="0" i="0" u="none" strike="noStrike" kern="1200" dirty="0" smtClean="0">
                <a:solidFill>
                  <a:schemeClr val="tx1"/>
                </a:solidFill>
                <a:latin typeface="+mn-lt"/>
                <a:ea typeface="+mn-ea"/>
                <a:cs typeface="+mn-cs"/>
              </a:rPr>
              <a:t>gravitation</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de la planète. L'orbite de la comète a été raccourcie considérablement, à une durée de 2533 ans, et son prochain retour dans le Système solaire interne est prévu pour l'année 4385</a:t>
            </a:r>
            <a:r>
              <a:rPr lang="fr-CA" sz="1200" b="0" i="0" u="none" strike="noStrike" kern="1200" baseline="0" dirty="0" smtClean="0">
                <a:solidFill>
                  <a:schemeClr val="tx1"/>
                </a:solidFill>
                <a:latin typeface="+mn-lt"/>
                <a:ea typeface="+mn-ea"/>
                <a:cs typeface="+mn-cs"/>
              </a:rPr>
              <a:t> . </a:t>
            </a:r>
            <a:r>
              <a:rPr lang="fr-CA" sz="1200" b="0" i="0" kern="1200" dirty="0" smtClean="0">
                <a:solidFill>
                  <a:schemeClr val="tx1"/>
                </a:solidFill>
                <a:latin typeface="+mn-lt"/>
                <a:ea typeface="+mn-ea"/>
                <a:cs typeface="+mn-cs"/>
              </a:rPr>
              <a:t>Sa plus grande distance du Soleil (</a:t>
            </a:r>
            <a:r>
              <a:rPr lang="fr-CA" sz="1200" b="0" i="0" u="none" strike="noStrike" kern="1200" dirty="0" smtClean="0">
                <a:solidFill>
                  <a:schemeClr val="tx1"/>
                </a:solidFill>
                <a:latin typeface="+mn-lt"/>
                <a:ea typeface="+mn-ea"/>
                <a:cs typeface="+mn-cs"/>
              </a:rPr>
              <a:t>aphélie</a:t>
            </a:r>
            <a:r>
              <a:rPr lang="fr-CA" sz="1200" b="0" i="0" kern="1200" dirty="0" smtClean="0">
                <a:solidFill>
                  <a:schemeClr val="tx1"/>
                </a:solidFill>
                <a:latin typeface="+mn-lt"/>
                <a:ea typeface="+mn-ea"/>
                <a:cs typeface="+mn-cs"/>
              </a:rPr>
              <a:t>) sera de 370 U.A., au lieu des 525 U.A.</a:t>
            </a:r>
            <a:r>
              <a:rPr lang="fr-CA" sz="1200" b="0" i="0"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précédents.</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L'effet cumulatif sur de nombreuses orbites des perturbations gravitationnelles sur des comètes à grande </a:t>
            </a:r>
            <a:r>
              <a:rPr lang="fr-CA" sz="1200" b="0" i="0" u="none" strike="noStrike" kern="1200" dirty="0" smtClean="0">
                <a:solidFill>
                  <a:schemeClr val="tx1"/>
                </a:solidFill>
                <a:latin typeface="+mn-lt"/>
                <a:ea typeface="+mn-ea"/>
                <a:cs typeface="+mn-cs"/>
              </a:rPr>
              <a:t>inclinaison orbitale</a:t>
            </a:r>
            <a:r>
              <a:rPr lang="fr-CA" sz="1200" b="0" i="0" kern="1200" dirty="0" smtClean="0">
                <a:solidFill>
                  <a:schemeClr val="tx1"/>
                </a:solidFill>
                <a:latin typeface="+mn-lt"/>
                <a:ea typeface="+mn-ea"/>
                <a:cs typeface="+mn-cs"/>
              </a:rPr>
              <a:t> et faible distance au périhélie tend généralement à réduire encore cette distance au périhélie. Hale-Bopp a environ 15 % de chances de finir comme </a:t>
            </a:r>
            <a:r>
              <a:rPr lang="fr-CA" sz="1200" b="0" i="0" u="none" strike="noStrike" kern="1200" dirty="0" smtClean="0">
                <a:solidFill>
                  <a:schemeClr val="tx1"/>
                </a:solidFill>
                <a:latin typeface="+mn-lt"/>
                <a:ea typeface="+mn-ea"/>
                <a:cs typeface="+mn-cs"/>
              </a:rPr>
              <a:t>comète rasante</a:t>
            </a:r>
            <a:r>
              <a:rPr lang="fr-CA" sz="1200" b="0" i="0" kern="1200" dirty="0" smtClean="0">
                <a:solidFill>
                  <a:schemeClr val="tx1"/>
                </a:solidFill>
                <a:latin typeface="+mn-lt"/>
                <a:ea typeface="+mn-ea"/>
                <a:cs typeface="+mn-cs"/>
              </a:rPr>
              <a:t> par ce processus.</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On a calculé que la dernière visite par Hale-Bopp a eu lieu en juillet 2215 av. J.-C.</a:t>
            </a:r>
            <a:r>
              <a:rPr lang="fr-CA" sz="1200" b="0" i="0" u="none" strike="noStrike" kern="1200" baseline="3000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 La comète a dû présenter un aspect semblable à celui que nous avons vu, puisque sa distance la plus proche de la Terre a été de 1,4 U.A., mais aucune trace ne nous en est parvenue.</a:t>
            </a:r>
          </a:p>
          <a:p>
            <a:r>
              <a:rPr lang="fr-CA" sz="1200" b="0" i="0" kern="1200" dirty="0" smtClean="0">
                <a:solidFill>
                  <a:schemeClr val="tx1"/>
                </a:solidFill>
                <a:latin typeface="+mn-lt"/>
                <a:ea typeface="+mn-ea"/>
                <a:cs typeface="+mn-cs"/>
              </a:rPr>
              <a:t>Hale-Bopp peut avoir eu une approche serrée de Jupiter au début de juin 2215 av. J.C., ce qui a déjà provoqué un changement important de son orbite, et 2215 av. J.-C. peut avoir été son premier passage au sein du </a:t>
            </a:r>
            <a:r>
              <a:rPr lang="fr-CA" sz="1200" b="0" i="0" u="none" strike="noStrike" kern="1200" dirty="0" smtClean="0">
                <a:solidFill>
                  <a:schemeClr val="tx1"/>
                </a:solidFill>
                <a:latin typeface="+mn-lt"/>
                <a:ea typeface="+mn-ea"/>
                <a:cs typeface="+mn-cs"/>
              </a:rPr>
              <a:t>Système solaire interne.</a:t>
            </a:r>
            <a:endParaRPr lang="fr-CA" sz="1200" b="0" i="0" u="none" strike="noStrike" kern="1200" baseline="300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probabilité estimée d'une collision avec la Terre est, avec l'orbite actuelle, d'environ 2,5×10</a:t>
            </a:r>
            <a:r>
              <a:rPr lang="fr-CA" sz="1200" b="0" i="0" kern="1200" baseline="30000" dirty="0" smtClean="0">
                <a:solidFill>
                  <a:schemeClr val="tx1"/>
                </a:solidFill>
                <a:latin typeface="+mn-lt"/>
                <a:ea typeface="+mn-ea"/>
                <a:cs typeface="+mn-cs"/>
              </a:rPr>
              <a:t>-9</a:t>
            </a:r>
            <a:r>
              <a:rPr lang="fr-CA" sz="1200" b="0" i="0" kern="1200" dirty="0" smtClean="0">
                <a:solidFill>
                  <a:schemeClr val="tx1"/>
                </a:solidFill>
                <a:latin typeface="+mn-lt"/>
                <a:ea typeface="+mn-ea"/>
                <a:cs typeface="+mn-cs"/>
              </a:rPr>
              <a:t> par orbite. Cependant les conséquences d'un tel impact seraient apocalyptiques !</a:t>
            </a:r>
          </a:p>
          <a:p>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Source : </a:t>
            </a:r>
            <a:r>
              <a:rPr lang="fr-CA" sz="1200" b="0" i="0" kern="1200" dirty="0" err="1" smtClean="0">
                <a:solidFill>
                  <a:schemeClr val="tx1"/>
                </a:solidFill>
                <a:latin typeface="+mn-lt"/>
                <a:ea typeface="+mn-ea"/>
                <a:cs typeface="+mn-cs"/>
              </a:rPr>
              <a:t>Wikipédia</a:t>
            </a:r>
            <a:endParaRPr lang="fr-CA" sz="1200" b="0" i="0" kern="1200" dirty="0" smtClean="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31</a:t>
            </a:fld>
            <a:endParaRPr lang="fr-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Chaque comète possède des paramètres qui caractérisent</a:t>
            </a:r>
            <a:r>
              <a:rPr lang="fr-CA" baseline="0" dirty="0" smtClean="0"/>
              <a:t> sa trajectoire.</a:t>
            </a:r>
          </a:p>
          <a:p>
            <a:r>
              <a:rPr lang="fr-CA" baseline="0" dirty="0" smtClean="0"/>
              <a:t>C'est ce qu’on appelle les éléments orbitaux.</a:t>
            </a:r>
          </a:p>
          <a:p>
            <a:r>
              <a:rPr lang="fr-CA" baseline="0" dirty="0" smtClean="0"/>
              <a:t>Voici un exemple de quelques éléments orbitaux: période orbitale, date du passage au périhélie, distance au périhélie, inclinaison de l’orbite et magnitude.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32</a:t>
            </a:fld>
            <a:endParaRPr lang="fr-CA"/>
          </a:p>
        </p:txBody>
      </p:sp>
    </p:spTree>
    <p:extLst>
      <p:ext uri="{BB962C8B-B14F-4D97-AF65-F5344CB8AC3E}">
        <p14:creationId xmlns:p14="http://schemas.microsoft.com/office/powerpoint/2010/main" val="200563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Afin d’éviter des ambiguïtés dans</a:t>
            </a:r>
            <a:r>
              <a:rPr lang="fr-CA" baseline="0" dirty="0" smtClean="0"/>
              <a:t> la désignation des comètes, une standardisation a été établie par l’Union Astronomiques Internationale (UAI).</a:t>
            </a:r>
          </a:p>
          <a:p>
            <a:r>
              <a:rPr lang="fr-CA" dirty="0" smtClean="0"/>
              <a:t>Depuis Janvier 1995, une nouvelle nomenclature universelle</a:t>
            </a:r>
            <a:r>
              <a:rPr lang="fr-CA" baseline="0" dirty="0" smtClean="0"/>
              <a:t> des comètes est adoptée.</a:t>
            </a:r>
          </a:p>
          <a:p>
            <a:r>
              <a:rPr lang="fr-CA" baseline="0" dirty="0" smtClean="0"/>
              <a:t>Cette nomenclature permet d’identifier rapidement une comète et connaître certaines caractéristiques.</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33</a:t>
            </a:fld>
            <a:endParaRPr lang="fr-CA"/>
          </a:p>
        </p:txBody>
      </p:sp>
    </p:spTree>
    <p:extLst>
      <p:ext uri="{BB962C8B-B14F-4D97-AF65-F5344CB8AC3E}">
        <p14:creationId xmlns:p14="http://schemas.microsoft.com/office/powerpoint/2010/main" val="2112612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Le nom d'une comète est attribué officiellement par une commission de l'Union Astronomique Internationale (</a:t>
            </a:r>
            <a:r>
              <a:rPr lang="fr-CA" sz="1200" b="0" i="0" u="none" strike="noStrike" kern="1200" dirty="0" smtClean="0">
                <a:solidFill>
                  <a:schemeClr val="tx1"/>
                </a:solidFill>
                <a:latin typeface="+mn-lt"/>
                <a:ea typeface="+mn-ea"/>
                <a:cs typeface="+mn-cs"/>
                <a:hlinkClick r:id="rId3" tooltip="Union astronomique internationale"/>
              </a:rPr>
              <a:t>UAI</a:t>
            </a:r>
            <a:r>
              <a:rPr lang="fr-CA" sz="1200" b="0" i="0" kern="1200" dirty="0" smtClean="0">
                <a:solidFill>
                  <a:schemeClr val="tx1"/>
                </a:solidFill>
                <a:latin typeface="+mn-lt"/>
                <a:ea typeface="+mn-ea"/>
                <a:cs typeface="+mn-cs"/>
              </a:rPr>
              <a:t>, IAU en anglais), dont le siège est à </a:t>
            </a:r>
            <a:r>
              <a:rPr lang="fr-CA" sz="1200" b="0" i="0" u="none" strike="noStrike" kern="1200" dirty="0" smtClean="0">
                <a:solidFill>
                  <a:schemeClr val="tx1"/>
                </a:solidFill>
                <a:latin typeface="+mn-lt"/>
                <a:ea typeface="+mn-ea"/>
                <a:cs typeface="+mn-cs"/>
                <a:hlinkClick r:id="rId4" tooltip="Washington (district de Columbia)"/>
              </a:rPr>
              <a:t>Washington, D.C.</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34</a:t>
            </a:fld>
            <a:endParaRPr lang="fr-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Afin de représenter l'évolution des comètes au cours du temps, on trace un graphique à échelle logarithmique donnant la distance à l'aphélie (Q) en fonction de la distance au périhélie (q). Sur un tel graphique les planètes, dont les orbites sont très peu excentriques, se trouvent sur une droite (Q = q). Par définition, aucun corps ne peut être représenté par un point situé dans le demi-plan inférieur délimité par cette droite (Q&lt;q). Les comètes observables, elles, sont représentées par des points situés dans demi-plan supérieur (Q&gt;&gt;q).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Lorsqu'elles se trouvent dans le nuage de Oort, les comètes ont une période de l'ordre du million d'années. Suite aux perturbations dues aux étoiles proches, certaines d'entre elles passent sur une orbite très elliptique (Nouvelles comètes) d'une période de l'ordre du millier d'années. Là elles subissent l'action des planètes géantes et peuvent soit adopter une orbite hyperbolique et s'échapper du Système solaire, soit adopter une orbite de période plus courte. Le nuage de Oort supposé sphérique, les comètes de ces familles (nouvelles et vieilles comètes et famille de Halley), n'appartiennent généralement pas à l'écliptique. Les comètes de la famille de Jupiter, par contre, sont toutes dans l'écliptique.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35</a:t>
            </a:fld>
            <a:endParaRPr lang="fr-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Dans l’espace interplanétaire, le Soleil est la</a:t>
            </a:r>
            <a:r>
              <a:rPr lang="fr-CA" baseline="0" dirty="0" smtClean="0"/>
              <a:t> source de champ magnétique.</a:t>
            </a:r>
          </a:p>
          <a:p>
            <a:r>
              <a:rPr lang="fr-CA" baseline="0" dirty="0" smtClean="0"/>
              <a:t>Le noyau d’une comète est principalement constitué de matériel ferromagnétique (qui influence les lignes du champ magnétique).</a:t>
            </a:r>
          </a:p>
          <a:p>
            <a:r>
              <a:rPr lang="fr-CA" baseline="0" dirty="0" smtClean="0"/>
              <a:t>Lors de sa promenade, le noyau modifie l’orientation des lignes du champ magnétique.</a:t>
            </a:r>
          </a:p>
          <a:p>
            <a:r>
              <a:rPr lang="fr-CA" baseline="0" dirty="0" smtClean="0"/>
              <a:t>Outre le vent solaire, la nouvelle orientation des lignes du champ magnétique donne la configuration de la queue de la comète.</a:t>
            </a:r>
          </a:p>
          <a:p>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36</a:t>
            </a:fld>
            <a:endParaRPr lang="fr-CA"/>
          </a:p>
        </p:txBody>
      </p:sp>
    </p:spTree>
    <p:extLst>
      <p:ext uri="{BB962C8B-B14F-4D97-AF65-F5344CB8AC3E}">
        <p14:creationId xmlns:p14="http://schemas.microsoft.com/office/powerpoint/2010/main" val="973042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 disposition des lignes du champ magnétique sont de forme circulaire autour du noyau.</a:t>
            </a:r>
          </a:p>
          <a:p>
            <a:r>
              <a:rPr lang="fr-CA" dirty="0" smtClean="0"/>
              <a:t> Cette disposition des lignes du</a:t>
            </a:r>
            <a:r>
              <a:rPr lang="fr-CA" baseline="0" dirty="0" smtClean="0"/>
              <a:t> champ magnétique </a:t>
            </a:r>
            <a:r>
              <a:rPr lang="fr-CA" dirty="0" smtClean="0"/>
              <a:t>crée la forme de</a:t>
            </a:r>
            <a:r>
              <a:rPr lang="fr-CA" baseline="0" dirty="0" smtClean="0"/>
              <a:t> la</a:t>
            </a:r>
            <a:r>
              <a:rPr lang="fr-CA" dirty="0" smtClean="0"/>
              <a:t> coma d’une comète.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37</a:t>
            </a:fld>
            <a:endParaRPr lang="fr-CA"/>
          </a:p>
        </p:txBody>
      </p:sp>
    </p:spTree>
    <p:extLst>
      <p:ext uri="{BB962C8B-B14F-4D97-AF65-F5344CB8AC3E}">
        <p14:creationId xmlns:p14="http://schemas.microsoft.com/office/powerpoint/2010/main" val="2639188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 matière présente dans la queue d’une comète est en mouvement.</a:t>
            </a:r>
          </a:p>
          <a:p>
            <a:r>
              <a:rPr lang="fr-CA" dirty="0" smtClean="0"/>
              <a:t>De</a:t>
            </a:r>
            <a:r>
              <a:rPr lang="fr-CA" baseline="0" dirty="0" smtClean="0"/>
              <a:t> plus, cette matière possède des charges électriques.</a:t>
            </a:r>
          </a:p>
          <a:p>
            <a:r>
              <a:rPr lang="fr-CA" baseline="0" dirty="0" smtClean="0"/>
              <a:t>Il se crée alors un pôle Nord magnétique et un pôle Sud magnétique dans la queue de la comète.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38</a:t>
            </a:fld>
            <a:endParaRPr lang="fr-CA"/>
          </a:p>
        </p:txBody>
      </p:sp>
    </p:spTree>
    <p:extLst>
      <p:ext uri="{BB962C8B-B14F-4D97-AF65-F5344CB8AC3E}">
        <p14:creationId xmlns:p14="http://schemas.microsoft.com/office/powerpoint/2010/main" val="3006107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Sur cette diapositive,</a:t>
            </a:r>
            <a:r>
              <a:rPr lang="fr-CA" baseline="0" dirty="0" smtClean="0"/>
              <a:t> nous démontrons que plusieurs astronomes amateurs et professionnels découvrent des comètes et que ces dernières portent leur nom.</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39</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sz="1200" b="0" i="0" kern="1200" dirty="0" smtClean="0">
                <a:solidFill>
                  <a:schemeClr val="tx1"/>
                </a:solidFill>
                <a:latin typeface="+mn-lt"/>
                <a:ea typeface="+mn-ea"/>
                <a:cs typeface="+mn-cs"/>
              </a:rPr>
              <a:t>Dans l'</a:t>
            </a:r>
            <a:r>
              <a:rPr lang="fr-CA" sz="1200" b="0" i="0" u="none" strike="noStrike" kern="1200" dirty="0" smtClean="0">
                <a:solidFill>
                  <a:schemeClr val="tx1"/>
                </a:solidFill>
                <a:latin typeface="+mn-lt"/>
                <a:ea typeface="+mn-ea"/>
                <a:cs typeface="+mn-cs"/>
              </a:rPr>
              <a:t>Antiquité</a:t>
            </a:r>
            <a:r>
              <a:rPr lang="fr-CA" sz="1200" b="0" i="0" kern="1200" dirty="0" smtClean="0">
                <a:solidFill>
                  <a:schemeClr val="tx1"/>
                </a:solidFill>
                <a:latin typeface="+mn-lt"/>
                <a:ea typeface="+mn-ea"/>
                <a:cs typeface="+mn-cs"/>
              </a:rPr>
              <a:t>, les premières traces écrites d'observations de comètes figurent dans des annales chinoises (à l'époque ces chroniques sont essentiellement de la </a:t>
            </a:r>
            <a:r>
              <a:rPr lang="fr-CA" sz="1200" b="0" i="0" u="none" strike="noStrike" kern="1200" dirty="0" smtClean="0">
                <a:solidFill>
                  <a:schemeClr val="tx1"/>
                </a:solidFill>
                <a:latin typeface="+mn-lt"/>
                <a:ea typeface="+mn-ea"/>
                <a:cs typeface="+mn-cs"/>
              </a:rPr>
              <a:t>scapulomancie</a:t>
            </a:r>
            <a:r>
              <a:rPr lang="fr-CA" sz="1200" b="0" i="0" kern="1200" dirty="0" smtClean="0">
                <a:solidFill>
                  <a:schemeClr val="tx1"/>
                </a:solidFill>
                <a:latin typeface="+mn-lt"/>
                <a:ea typeface="+mn-ea"/>
                <a:cs typeface="+mn-cs"/>
              </a:rPr>
              <a:t> gravée sur carapace de tortues ou omoplates d’animaux) de la </a:t>
            </a:r>
            <a:r>
              <a:rPr lang="fr-CA" sz="1200" b="0" i="0" u="none" strike="noStrike" kern="1200" dirty="0" smtClean="0">
                <a:solidFill>
                  <a:schemeClr val="tx1"/>
                </a:solidFill>
                <a:latin typeface="+mn-lt"/>
                <a:ea typeface="+mn-ea"/>
                <a:cs typeface="+mn-cs"/>
              </a:rPr>
              <a:t>dynastie Shang</a:t>
            </a:r>
            <a:r>
              <a:rPr lang="fr-CA" sz="1200" b="0" i="0" kern="1200" dirty="0" smtClean="0">
                <a:solidFill>
                  <a:schemeClr val="tx1"/>
                </a:solidFill>
                <a:latin typeface="+mn-lt"/>
                <a:ea typeface="+mn-ea"/>
                <a:cs typeface="+mn-cs"/>
              </a:rPr>
              <a:t> datant de 1059 av. J.-C. (le plus ancien passage attesté de la </a:t>
            </a:r>
            <a:r>
              <a:rPr lang="fr-CA" sz="1200" b="0" i="0" u="none" strike="noStrike" kern="1200" dirty="0" smtClean="0">
                <a:solidFill>
                  <a:schemeClr val="tx1"/>
                </a:solidFill>
                <a:latin typeface="+mn-lt"/>
                <a:ea typeface="+mn-ea"/>
                <a:cs typeface="+mn-cs"/>
              </a:rPr>
              <a:t>comète de Halley</a:t>
            </a:r>
            <a:r>
              <a:rPr lang="fr-CA" sz="1200" b="0" i="0" kern="1200" dirty="0" smtClean="0">
                <a:solidFill>
                  <a:schemeClr val="tx1"/>
                </a:solidFill>
                <a:latin typeface="+mn-lt"/>
                <a:ea typeface="+mn-ea"/>
                <a:cs typeface="+mn-cs"/>
              </a:rPr>
              <a:t> remontant à l'an 240 avant J.-C. est consigné dans ces archives chinoises).</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 plus ancien dessin date du </a:t>
            </a:r>
            <a:r>
              <a:rPr lang="fr-CA" sz="1200" b="0" i="0" u="none" strike="noStrike" kern="1200" cap="small" dirty="0" smtClean="0">
                <a:solidFill>
                  <a:schemeClr val="tx1"/>
                </a:solidFill>
                <a:latin typeface="+mn-lt"/>
                <a:ea typeface="+mn-ea"/>
                <a:cs typeface="+mn-cs"/>
              </a:rPr>
              <a:t>iv</a:t>
            </a:r>
            <a:r>
              <a:rPr lang="fr-CA" sz="1200" b="0" i="0" u="none" strike="noStrike" kern="1200" baseline="30000" dirty="0" smtClean="0">
                <a:solidFill>
                  <a:schemeClr val="tx1"/>
                </a:solidFill>
                <a:latin typeface="+mn-lt"/>
                <a:ea typeface="+mn-ea"/>
                <a:cs typeface="+mn-cs"/>
              </a:rPr>
              <a:t>e</a:t>
            </a:r>
            <a:r>
              <a:rPr lang="fr-CA" sz="1200" b="0" i="0" u="none" strike="noStrike" kern="1200" dirty="0" smtClean="0">
                <a:solidFill>
                  <a:schemeClr val="tx1"/>
                </a:solidFill>
                <a:latin typeface="+mn-lt"/>
                <a:ea typeface="+mn-ea"/>
                <a:cs typeface="+mn-cs"/>
              </a:rPr>
              <a:t> siècle av. J.-C.</a:t>
            </a:r>
            <a:r>
              <a:rPr lang="fr-CA" sz="1200" b="0" i="0" kern="1200" dirty="0" smtClean="0">
                <a:solidFill>
                  <a:schemeClr val="tx1"/>
                </a:solidFill>
                <a:latin typeface="+mn-lt"/>
                <a:ea typeface="+mn-ea"/>
                <a:cs typeface="+mn-cs"/>
              </a:rPr>
              <a:t> : sur un livre de soie découvert en 1974 dans la tombe du marquis de </a:t>
            </a:r>
            <a:r>
              <a:rPr lang="fr-CA" sz="1200" b="0" i="0" kern="1200" dirty="0" err="1" smtClean="0">
                <a:solidFill>
                  <a:schemeClr val="tx1"/>
                </a:solidFill>
                <a:latin typeface="+mn-lt"/>
                <a:ea typeface="+mn-ea"/>
                <a:cs typeface="+mn-cs"/>
              </a:rPr>
              <a:t>Dai</a:t>
            </a:r>
            <a:r>
              <a:rPr lang="fr-CA" sz="1200" b="0" i="0" kern="1200" dirty="0" smtClean="0">
                <a:solidFill>
                  <a:schemeClr val="tx1"/>
                </a:solidFill>
                <a:latin typeface="+mn-lt"/>
                <a:ea typeface="+mn-ea"/>
                <a:cs typeface="+mn-cs"/>
              </a:rPr>
              <a:t> en Chine, sont représentés vingt-neuf types de comètes.</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Dans son traité </a:t>
            </a:r>
            <a:r>
              <a:rPr lang="fr-CA" sz="1200" b="0" i="1" u="none" strike="noStrike" kern="1200" dirty="0" err="1" smtClean="0">
                <a:solidFill>
                  <a:schemeClr val="tx1"/>
                </a:solidFill>
                <a:latin typeface="+mn-lt"/>
                <a:ea typeface="+mn-ea"/>
                <a:cs typeface="+mn-cs"/>
              </a:rPr>
              <a:t>Meteorologia</a:t>
            </a:r>
            <a:r>
              <a:rPr lang="fr-CA" sz="1200" b="0" i="0" kern="1200" dirty="0" smtClean="0">
                <a:solidFill>
                  <a:schemeClr val="tx1"/>
                </a:solidFill>
                <a:latin typeface="+mn-lt"/>
                <a:ea typeface="+mn-ea"/>
                <a:cs typeface="+mn-cs"/>
              </a:rPr>
              <a:t>, Aristote classe les comètes dans le monde sublunaire : elles sont selon lui des phénomènes atmosphériques de la </a:t>
            </a:r>
            <a:r>
              <a:rPr lang="fr-CA" sz="1200" b="0" i="0" u="none" strike="noStrike" kern="1200" dirty="0" smtClean="0">
                <a:solidFill>
                  <a:schemeClr val="tx1"/>
                </a:solidFill>
                <a:latin typeface="+mn-lt"/>
                <a:ea typeface="+mn-ea"/>
                <a:cs typeface="+mn-cs"/>
              </a:rPr>
              <a:t>sphère de l'air remontant dans la sphère du feu</a:t>
            </a:r>
            <a:r>
              <a:rPr lang="fr-CA" sz="1200" b="0" i="0" kern="1200" dirty="0" smtClean="0">
                <a:solidFill>
                  <a:schemeClr val="tx1"/>
                </a:solidFill>
                <a:latin typeface="+mn-lt"/>
                <a:ea typeface="+mn-ea"/>
                <a:cs typeface="+mn-cs"/>
              </a:rPr>
              <a:t>. Au contraire, les </a:t>
            </a:r>
            <a:r>
              <a:rPr lang="fr-CA" sz="1200" b="0" i="0" u="none" strike="noStrike" kern="1200" dirty="0" smtClean="0">
                <a:solidFill>
                  <a:schemeClr val="tx1"/>
                </a:solidFill>
                <a:latin typeface="+mn-lt"/>
                <a:ea typeface="+mn-ea"/>
                <a:cs typeface="+mn-cs"/>
              </a:rPr>
              <a:t>pythagoriciens </a:t>
            </a:r>
            <a:r>
              <a:rPr lang="fr-CA" sz="1200" b="0" i="0" kern="1200" dirty="0" smtClean="0">
                <a:solidFill>
                  <a:schemeClr val="tx1"/>
                </a:solidFill>
                <a:latin typeface="+mn-lt"/>
                <a:ea typeface="+mn-ea"/>
                <a:cs typeface="+mn-cs"/>
              </a:rPr>
              <a:t>considèrent qu'il s'agit de </a:t>
            </a:r>
            <a:r>
              <a:rPr lang="fr-CA" sz="1200" b="0" i="0" u="none" strike="noStrike" kern="1200" dirty="0" smtClean="0">
                <a:solidFill>
                  <a:schemeClr val="tx1"/>
                </a:solidFill>
                <a:latin typeface="+mn-lt"/>
                <a:ea typeface="+mn-ea"/>
                <a:cs typeface="+mn-cs"/>
              </a:rPr>
              <a:t>planètes</a:t>
            </a:r>
            <a:r>
              <a:rPr lang="fr-CA" sz="1200" b="0" i="0" kern="1200" dirty="0" smtClean="0">
                <a:solidFill>
                  <a:schemeClr val="tx1"/>
                </a:solidFill>
                <a:latin typeface="+mn-lt"/>
                <a:ea typeface="+mn-ea"/>
                <a:cs typeface="+mn-cs"/>
              </a:rPr>
              <a:t> rarement observables. </a:t>
            </a:r>
            <a:r>
              <a:rPr lang="fr-CA" sz="1200" b="0" i="0" u="none" strike="noStrike" kern="1200" dirty="0" err="1" smtClean="0">
                <a:solidFill>
                  <a:schemeClr val="tx1"/>
                </a:solidFill>
                <a:latin typeface="+mn-lt"/>
                <a:ea typeface="+mn-ea"/>
                <a:cs typeface="+mn-cs"/>
              </a:rPr>
              <a:t>Diodore</a:t>
            </a:r>
            <a:r>
              <a:rPr lang="fr-CA" sz="1200" b="0" i="0" u="none" strike="noStrike" kern="1200" dirty="0" smtClean="0">
                <a:solidFill>
                  <a:schemeClr val="tx1"/>
                </a:solidFill>
                <a:latin typeface="+mn-lt"/>
                <a:ea typeface="+mn-ea"/>
                <a:cs typeface="+mn-cs"/>
              </a:rPr>
              <a:t> de Sicile</a:t>
            </a:r>
            <a:r>
              <a:rPr lang="fr-CA" sz="1200" b="0" i="0" kern="1200" dirty="0" smtClean="0">
                <a:solidFill>
                  <a:schemeClr val="tx1"/>
                </a:solidFill>
                <a:latin typeface="+mn-lt"/>
                <a:ea typeface="+mn-ea"/>
                <a:cs typeface="+mn-cs"/>
              </a:rPr>
              <a:t> y voit des poutres enflammées alimentant le Soleil. Chez les Romains, </a:t>
            </a:r>
            <a:r>
              <a:rPr lang="fr-CA" sz="1200" b="0" i="0" u="none" strike="noStrike" kern="1200" dirty="0" smtClean="0">
                <a:solidFill>
                  <a:schemeClr val="tx1"/>
                </a:solidFill>
                <a:latin typeface="+mn-lt"/>
                <a:ea typeface="+mn-ea"/>
                <a:cs typeface="+mn-cs"/>
              </a:rPr>
              <a:t>Sénèque</a:t>
            </a:r>
            <a:r>
              <a:rPr lang="fr-CA" sz="1200" b="0" i="0" kern="1200" dirty="0" smtClean="0">
                <a:solidFill>
                  <a:schemeClr val="tx1"/>
                </a:solidFill>
                <a:latin typeface="+mn-lt"/>
                <a:ea typeface="+mn-ea"/>
                <a:cs typeface="+mn-cs"/>
              </a:rPr>
              <a:t> reprend la théorie d'</a:t>
            </a:r>
            <a:r>
              <a:rPr lang="fr-CA" sz="1200" b="0" i="0" u="none" strike="noStrike" kern="1200" dirty="0" smtClean="0">
                <a:solidFill>
                  <a:schemeClr val="tx1"/>
                </a:solidFill>
                <a:latin typeface="+mn-lt"/>
                <a:ea typeface="+mn-ea"/>
                <a:cs typeface="+mn-cs"/>
              </a:rPr>
              <a:t>Apollonius de Rhodes</a:t>
            </a:r>
            <a:r>
              <a:rPr lang="fr-CA" sz="1200" b="0" i="0" kern="1200" dirty="0" smtClean="0">
                <a:solidFill>
                  <a:schemeClr val="tx1"/>
                </a:solidFill>
                <a:latin typeface="+mn-lt"/>
                <a:ea typeface="+mn-ea"/>
                <a:cs typeface="+mn-cs"/>
              </a:rPr>
              <a:t> selon laquelle les comètes sont des astres errants revenant à des périodes trop longues à l'échelle d'une vie humaine.</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Leur nature véritable comme leur périodicité n'ont été trouvées qu'à partir de la </a:t>
            </a:r>
            <a:r>
              <a:rPr lang="fr-CA" sz="1200" b="0" i="0" u="none" strike="noStrike" kern="1200" dirty="0" smtClean="0">
                <a:solidFill>
                  <a:schemeClr val="tx1"/>
                </a:solidFill>
                <a:latin typeface="+mn-lt"/>
                <a:ea typeface="+mn-ea"/>
                <a:cs typeface="+mn-cs"/>
              </a:rPr>
              <a:t>Renaissance</a:t>
            </a:r>
            <a:r>
              <a:rPr lang="fr-CA" sz="1200" b="0" i="0" kern="1200" dirty="0" smtClean="0">
                <a:solidFill>
                  <a:schemeClr val="tx1"/>
                </a:solidFill>
                <a:latin typeface="+mn-lt"/>
                <a:ea typeface="+mn-ea"/>
                <a:cs typeface="+mn-cs"/>
              </a:rPr>
              <a:t>. En 1531, </a:t>
            </a:r>
            <a:r>
              <a:rPr lang="fr-CA" sz="1200" b="0" i="0" u="none" strike="noStrike" kern="1200" dirty="0" smtClean="0">
                <a:solidFill>
                  <a:schemeClr val="tx1"/>
                </a:solidFill>
                <a:latin typeface="+mn-lt"/>
                <a:ea typeface="+mn-ea"/>
                <a:cs typeface="+mn-cs"/>
              </a:rPr>
              <a:t>Petrus </a:t>
            </a:r>
            <a:r>
              <a:rPr lang="fr-CA" sz="1200" b="0" i="0" u="none" strike="noStrike" kern="1200" dirty="0" err="1" smtClean="0">
                <a:solidFill>
                  <a:schemeClr val="tx1"/>
                </a:solidFill>
                <a:latin typeface="+mn-lt"/>
                <a:ea typeface="+mn-ea"/>
                <a:cs typeface="+mn-cs"/>
              </a:rPr>
              <a:t>Apianus</a:t>
            </a:r>
            <a:r>
              <a:rPr lang="fr-CA" sz="1200" b="0" i="0" kern="1200" dirty="0" smtClean="0">
                <a:solidFill>
                  <a:schemeClr val="tx1"/>
                </a:solidFill>
                <a:latin typeface="+mn-lt"/>
                <a:ea typeface="+mn-ea"/>
                <a:cs typeface="+mn-cs"/>
              </a:rPr>
              <a:t> et </a:t>
            </a:r>
            <a:r>
              <a:rPr lang="fr-CA" sz="1200" b="0" i="0" u="none" strike="noStrike" kern="1200" dirty="0" smtClean="0">
                <a:solidFill>
                  <a:schemeClr val="tx1"/>
                </a:solidFill>
                <a:latin typeface="+mn-lt"/>
                <a:ea typeface="+mn-ea"/>
                <a:cs typeface="+mn-cs"/>
              </a:rPr>
              <a:t>Girolamo </a:t>
            </a:r>
            <a:r>
              <a:rPr lang="fr-CA" sz="1200" b="0" i="0" u="none" strike="noStrike" kern="1200" dirty="0" err="1" smtClean="0">
                <a:solidFill>
                  <a:schemeClr val="tx1"/>
                </a:solidFill>
                <a:latin typeface="+mn-lt"/>
                <a:ea typeface="+mn-ea"/>
                <a:cs typeface="+mn-cs"/>
              </a:rPr>
              <a:t>Fracastoro</a:t>
            </a:r>
            <a:r>
              <a:rPr lang="fr-CA" sz="1200" b="0" i="0" kern="1200" dirty="0" smtClean="0">
                <a:solidFill>
                  <a:schemeClr val="tx1"/>
                </a:solidFill>
                <a:latin typeface="+mn-lt"/>
                <a:ea typeface="+mn-ea"/>
                <a:cs typeface="+mn-cs"/>
              </a:rPr>
              <a:t> observent indépendamment que la queue des comètes est orientée en direction opposée au </a:t>
            </a:r>
            <a:r>
              <a:rPr lang="fr-CA" sz="1200" b="0" i="0" u="none" strike="noStrike" kern="1200" dirty="0" smtClean="0">
                <a:solidFill>
                  <a:schemeClr val="tx1"/>
                </a:solidFill>
                <a:latin typeface="+mn-lt"/>
                <a:ea typeface="+mn-ea"/>
                <a:cs typeface="+mn-cs"/>
              </a:rPr>
              <a:t>Soleil</a:t>
            </a:r>
            <a:r>
              <a:rPr lang="fr-CA" sz="1200" b="0" i="0" kern="1200" dirty="0" smtClean="0">
                <a:solidFill>
                  <a:schemeClr val="tx1"/>
                </a:solidFill>
                <a:latin typeface="+mn-lt"/>
                <a:ea typeface="+mn-ea"/>
                <a:cs typeface="+mn-cs"/>
              </a:rPr>
              <a:t> (des astronomes chinois au </a:t>
            </a:r>
            <a:r>
              <a:rPr lang="fr-CA" sz="1200" b="0" i="0" u="none" strike="noStrike" kern="1200" cap="small" dirty="0" err="1" smtClean="0">
                <a:solidFill>
                  <a:schemeClr val="tx1"/>
                </a:solidFill>
                <a:latin typeface="+mn-lt"/>
                <a:ea typeface="+mn-ea"/>
                <a:cs typeface="+mn-cs"/>
              </a:rPr>
              <a:t>vii</a:t>
            </a:r>
            <a:r>
              <a:rPr lang="fr-CA" sz="1200" b="0" i="0" u="none" strike="noStrike" kern="1200" baseline="30000" dirty="0" err="1" smtClean="0">
                <a:solidFill>
                  <a:schemeClr val="tx1"/>
                </a:solidFill>
                <a:latin typeface="+mn-lt"/>
                <a:ea typeface="+mn-ea"/>
                <a:cs typeface="+mn-cs"/>
              </a:rPr>
              <a:t>e</a:t>
            </a:r>
            <a:r>
              <a:rPr lang="fr-CA" sz="1200" b="0" i="0" u="none" strike="noStrike" kern="1200" dirty="0" smtClean="0">
                <a:solidFill>
                  <a:schemeClr val="tx1"/>
                </a:solidFill>
                <a:latin typeface="+mn-lt"/>
                <a:ea typeface="+mn-ea"/>
                <a:cs typeface="+mn-cs"/>
              </a:rPr>
              <a:t> siècle</a:t>
            </a:r>
            <a:r>
              <a:rPr lang="fr-CA" sz="1200" b="0" i="0" kern="1200" dirty="0" smtClean="0">
                <a:solidFill>
                  <a:schemeClr val="tx1"/>
                </a:solidFill>
                <a:latin typeface="+mn-lt"/>
                <a:ea typeface="+mn-ea"/>
                <a:cs typeface="+mn-cs"/>
              </a:rPr>
              <a:t> l'avaient déjà remarqué), mettant ainsi en évidence l'effet des </a:t>
            </a:r>
            <a:r>
              <a:rPr lang="fr-CA" sz="1200" b="0" i="0" u="none" strike="noStrike" kern="1200" dirty="0" smtClean="0">
                <a:solidFill>
                  <a:schemeClr val="tx1"/>
                </a:solidFill>
                <a:latin typeface="+mn-lt"/>
                <a:ea typeface="+mn-ea"/>
                <a:cs typeface="+mn-cs"/>
              </a:rPr>
              <a:t>vents solaires.</a:t>
            </a:r>
          </a:p>
          <a:p>
            <a:endParaRPr lang="fr-CA" sz="1200" b="0" i="0" u="none" strike="noStrike" kern="1200" dirty="0" smtClean="0">
              <a:solidFill>
                <a:schemeClr val="tx1"/>
              </a:solidFill>
              <a:latin typeface="+mn-lt"/>
              <a:ea typeface="+mn-ea"/>
              <a:cs typeface="+mn-cs"/>
            </a:endParaRPr>
          </a:p>
          <a:p>
            <a:r>
              <a:rPr lang="fr-CA" sz="1200" b="0" i="0" u="none" strike="noStrike" kern="1200" dirty="0" smtClean="0">
                <a:solidFill>
                  <a:schemeClr val="tx1"/>
                </a:solidFill>
                <a:latin typeface="+mn-lt"/>
                <a:ea typeface="+mn-ea"/>
                <a:cs typeface="+mn-cs"/>
              </a:rPr>
              <a:t>Source : 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4</a:t>
            </a:fld>
            <a:endParaRPr lang="fr-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Sur cette diapositive,</a:t>
            </a:r>
            <a:r>
              <a:rPr lang="fr-CA" baseline="0" dirty="0" smtClean="0"/>
              <a:t> on démontre que maintenant, la plupart des comètes sont découvertes par des systèmes automatisés.  Voici une liste de ces systèmes et observatoires automatisés.   On pourrait élaborer sur chacun de ces systèmes et observatoires, mais ce n’est pas le but de la conférence et surtout, on a pas vraiment le temps de le faire.</a:t>
            </a:r>
          </a:p>
          <a:p>
            <a:endParaRPr lang="fr-CA" baseline="0" dirty="0" smtClean="0"/>
          </a:p>
          <a:p>
            <a:r>
              <a:rPr lang="fr-CA" baseline="0" dirty="0" smtClean="0"/>
              <a:t>Peut-être juste parler du système automatisé ISON et PANSTARR, étant les dernières comètes ‘’vedettes’’ découvertes par ces systèmes.</a:t>
            </a:r>
          </a:p>
          <a:p>
            <a:endParaRPr lang="fr-CA" baseline="0" dirty="0" smtClean="0"/>
          </a:p>
          <a:p>
            <a:r>
              <a:rPr lang="fr-CA" sz="1200" b="0" i="0" kern="1200" dirty="0" smtClean="0">
                <a:solidFill>
                  <a:schemeClr val="tx1"/>
                </a:solidFill>
                <a:latin typeface="+mn-lt"/>
                <a:ea typeface="+mn-ea"/>
                <a:cs typeface="+mn-cs"/>
              </a:rPr>
              <a:t>L'</a:t>
            </a:r>
            <a:r>
              <a:rPr lang="fr-CA" sz="1200" b="1" i="0" kern="1200" dirty="0" smtClean="0">
                <a:solidFill>
                  <a:schemeClr val="tx1"/>
                </a:solidFill>
                <a:latin typeface="+mn-lt"/>
                <a:ea typeface="+mn-ea"/>
                <a:cs typeface="+mn-cs"/>
              </a:rPr>
              <a:t>International Scientific Optical Network</a:t>
            </a:r>
            <a:r>
              <a:rPr lang="fr-CA" sz="1200" b="0" i="0" kern="1200" dirty="0" smtClean="0">
                <a:solidFill>
                  <a:schemeClr val="tx1"/>
                </a:solidFill>
                <a:latin typeface="+mn-lt"/>
                <a:ea typeface="+mn-ea"/>
                <a:cs typeface="+mn-cs"/>
              </a:rPr>
              <a:t> (</a:t>
            </a:r>
            <a:r>
              <a:rPr lang="fr-CA" sz="1200" b="1" i="0" kern="1200" dirty="0" smtClean="0">
                <a:solidFill>
                  <a:schemeClr val="tx1"/>
                </a:solidFill>
                <a:latin typeface="+mn-lt"/>
                <a:ea typeface="+mn-ea"/>
                <a:cs typeface="+mn-cs"/>
              </a:rPr>
              <a:t>ISON</a:t>
            </a:r>
            <a:r>
              <a:rPr lang="fr-CA" sz="1200" b="0" i="0" kern="1200" dirty="0" smtClean="0">
                <a:solidFill>
                  <a:schemeClr val="tx1"/>
                </a:solidFill>
                <a:latin typeface="+mn-lt"/>
                <a:ea typeface="+mn-ea"/>
                <a:cs typeface="+mn-cs"/>
              </a:rPr>
              <a:t>, réseau optique scientifique international, en russe : </a:t>
            </a:r>
            <a:r>
              <a:rPr lang="fr-CA" sz="1200" b="0" i="0" kern="1200" dirty="0" err="1" smtClean="0">
                <a:solidFill>
                  <a:schemeClr val="tx1"/>
                </a:solidFill>
                <a:latin typeface="+mn-lt"/>
                <a:ea typeface="+mn-ea"/>
                <a:cs typeface="+mn-cs"/>
              </a:rPr>
              <a:t>Пулковская</a:t>
            </a:r>
            <a:r>
              <a:rPr lang="fr-CA" sz="1200" b="0" i="0" kern="1200" dirty="0" smtClean="0">
                <a:solidFill>
                  <a:schemeClr val="tx1"/>
                </a:solidFill>
                <a:latin typeface="+mn-lt"/>
                <a:ea typeface="+mn-ea"/>
                <a:cs typeface="+mn-cs"/>
              </a:rPr>
              <a:t> </a:t>
            </a:r>
            <a:r>
              <a:rPr lang="fr-CA" sz="1200" b="0" i="0" kern="1200" dirty="0" err="1" smtClean="0">
                <a:solidFill>
                  <a:schemeClr val="tx1"/>
                </a:solidFill>
                <a:latin typeface="+mn-lt"/>
                <a:ea typeface="+mn-ea"/>
                <a:cs typeface="+mn-cs"/>
              </a:rPr>
              <a:t>кооперация</a:t>
            </a:r>
            <a:r>
              <a:rPr lang="fr-CA" sz="1200" b="0" i="0" kern="1200" dirty="0" smtClean="0">
                <a:solidFill>
                  <a:schemeClr val="tx1"/>
                </a:solidFill>
                <a:latin typeface="+mn-lt"/>
                <a:ea typeface="+mn-ea"/>
                <a:cs typeface="+mn-cs"/>
              </a:rPr>
              <a:t> </a:t>
            </a:r>
            <a:r>
              <a:rPr lang="fr-CA" sz="1200" b="0" i="0" kern="1200" dirty="0" err="1" smtClean="0">
                <a:solidFill>
                  <a:schemeClr val="tx1"/>
                </a:solidFill>
                <a:latin typeface="+mn-lt"/>
                <a:ea typeface="+mn-ea"/>
                <a:cs typeface="+mn-cs"/>
              </a:rPr>
              <a:t>оптических</a:t>
            </a:r>
            <a:r>
              <a:rPr lang="fr-CA" sz="1200" b="0" i="0" kern="1200" dirty="0" smtClean="0">
                <a:solidFill>
                  <a:schemeClr val="tx1"/>
                </a:solidFill>
                <a:latin typeface="+mn-lt"/>
                <a:ea typeface="+mn-ea"/>
                <a:cs typeface="+mn-cs"/>
              </a:rPr>
              <a:t> </a:t>
            </a:r>
            <a:r>
              <a:rPr lang="fr-CA" sz="1200" b="0" i="0" kern="1200" dirty="0" err="1" smtClean="0">
                <a:solidFill>
                  <a:schemeClr val="tx1"/>
                </a:solidFill>
                <a:latin typeface="+mn-lt"/>
                <a:ea typeface="+mn-ea"/>
                <a:cs typeface="+mn-cs"/>
              </a:rPr>
              <a:t>наблюдателей</a:t>
            </a:r>
            <a:r>
              <a:rPr lang="fr-CA" sz="1200" b="0" i="0" kern="1200" dirty="0" smtClean="0">
                <a:solidFill>
                  <a:schemeClr val="tx1"/>
                </a:solidFill>
                <a:latin typeface="+mn-lt"/>
                <a:ea typeface="+mn-ea"/>
                <a:cs typeface="+mn-cs"/>
              </a:rPr>
              <a:t>) est un projet international ouvert pour le suivi régulier de l'</a:t>
            </a:r>
            <a:r>
              <a:rPr lang="fr-CA" sz="1200" b="0" i="0" u="none" strike="noStrike" kern="1200" dirty="0" smtClean="0">
                <a:solidFill>
                  <a:schemeClr val="tx1"/>
                </a:solidFill>
                <a:latin typeface="+mn-lt"/>
                <a:ea typeface="+mn-ea"/>
                <a:cs typeface="+mn-cs"/>
              </a:rPr>
              <a:t>espace</a:t>
            </a:r>
            <a:r>
              <a:rPr lang="fr-CA" sz="1200" b="0" i="0" kern="1200" dirty="0" smtClean="0">
                <a:solidFill>
                  <a:schemeClr val="tx1"/>
                </a:solidFill>
                <a:latin typeface="+mn-lt"/>
                <a:ea typeface="+mn-ea"/>
                <a:cs typeface="+mn-cs"/>
              </a:rPr>
              <a:t> proche de la </a:t>
            </a:r>
            <a:r>
              <a:rPr lang="fr-CA" sz="1200" b="0" i="0" u="none" strike="noStrike" kern="1200" dirty="0" smtClean="0">
                <a:solidFill>
                  <a:schemeClr val="tx1"/>
                </a:solidFill>
                <a:latin typeface="+mn-lt"/>
                <a:ea typeface="+mn-ea"/>
                <a:cs typeface="+mn-cs"/>
              </a:rPr>
              <a:t>Terre</a:t>
            </a:r>
            <a:r>
              <a:rPr lang="fr-CA" sz="1200" b="0" i="0" kern="1200" dirty="0" smtClean="0">
                <a:solidFill>
                  <a:schemeClr val="tx1"/>
                </a:solidFill>
                <a:latin typeface="+mn-lt"/>
                <a:ea typeface="+mn-ea"/>
                <a:cs typeface="+mn-cs"/>
              </a:rPr>
              <a:t> et des </a:t>
            </a:r>
            <a:r>
              <a:rPr lang="fr-CA" sz="1200" b="0" i="0" u="none" strike="noStrike" kern="1200" dirty="0" smtClean="0">
                <a:solidFill>
                  <a:schemeClr val="tx1"/>
                </a:solidFill>
                <a:latin typeface="+mn-lt"/>
                <a:ea typeface="+mn-ea"/>
                <a:cs typeface="+mn-cs"/>
              </a:rPr>
              <a:t>débris spatiaux</a:t>
            </a:r>
            <a:r>
              <a:rPr lang="fr-CA" sz="1200" b="0" i="0" kern="1200" dirty="0" smtClean="0">
                <a:solidFill>
                  <a:schemeClr val="tx1"/>
                </a:solidFill>
                <a:latin typeface="+mn-lt"/>
                <a:ea typeface="+mn-ea"/>
                <a:cs typeface="+mn-cs"/>
              </a:rPr>
              <a:t>.</a:t>
            </a:r>
          </a:p>
          <a:p>
            <a:r>
              <a:rPr lang="fr-CA" sz="1200" b="0" i="0" kern="1200" dirty="0" smtClean="0">
                <a:solidFill>
                  <a:schemeClr val="tx1"/>
                </a:solidFill>
                <a:latin typeface="+mn-lt"/>
                <a:ea typeface="+mn-ea"/>
                <a:cs typeface="+mn-cs"/>
              </a:rPr>
              <a:t>Créé en 2004, ISON est un groupe de 23 </a:t>
            </a:r>
            <a:r>
              <a:rPr lang="fr-CA" sz="1200" b="0" i="0" u="none" strike="noStrike" kern="1200" dirty="0" smtClean="0">
                <a:solidFill>
                  <a:schemeClr val="tx1"/>
                </a:solidFill>
                <a:latin typeface="+mn-lt"/>
                <a:ea typeface="+mn-ea"/>
                <a:cs typeface="+mn-cs"/>
              </a:rPr>
              <a:t>observatoires astronomiques</a:t>
            </a:r>
            <a:r>
              <a:rPr lang="fr-CA" sz="1200" b="0" i="0" kern="1200" dirty="0" smtClean="0">
                <a:solidFill>
                  <a:schemeClr val="tx1"/>
                </a:solidFill>
                <a:latin typeface="+mn-lt"/>
                <a:ea typeface="+mn-ea"/>
                <a:cs typeface="+mn-cs"/>
              </a:rPr>
              <a:t> répartis dans 11 pays, faisant appel à 20 institutions scientifiques. Le coordinateur principal du partenariat est l'</a:t>
            </a:r>
            <a:r>
              <a:rPr lang="fr-CA" sz="1200" b="0" i="0" u="none" strike="noStrike" kern="1200" dirty="0" smtClean="0">
                <a:solidFill>
                  <a:schemeClr val="tx1"/>
                </a:solidFill>
                <a:latin typeface="+mn-lt"/>
                <a:ea typeface="+mn-ea"/>
                <a:cs typeface="+mn-cs"/>
              </a:rPr>
              <a:t>Institut de mathématiques appliquées </a:t>
            </a:r>
            <a:r>
              <a:rPr lang="fr-CA" sz="1200" b="0" i="0" u="none" strike="noStrike" kern="1200" dirty="0" err="1" smtClean="0">
                <a:solidFill>
                  <a:schemeClr val="tx1"/>
                </a:solidFill>
                <a:latin typeface="+mn-lt"/>
                <a:ea typeface="+mn-ea"/>
                <a:cs typeface="+mn-cs"/>
              </a:rPr>
              <a:t>Keldych</a:t>
            </a:r>
            <a:r>
              <a:rPr lang="fr-CA" sz="1200" b="0" i="0" kern="1200" dirty="0" smtClean="0">
                <a:solidFill>
                  <a:schemeClr val="tx1"/>
                </a:solidFill>
                <a:latin typeface="+mn-lt"/>
                <a:ea typeface="+mn-ea"/>
                <a:cs typeface="+mn-cs"/>
              </a:rPr>
              <a:t> de l'</a:t>
            </a:r>
            <a:r>
              <a:rPr lang="fr-CA" sz="1200" b="0" i="0" u="none" strike="noStrike" kern="1200" dirty="0" smtClean="0">
                <a:solidFill>
                  <a:schemeClr val="tx1"/>
                </a:solidFill>
                <a:latin typeface="+mn-lt"/>
                <a:ea typeface="+mn-ea"/>
                <a:cs typeface="+mn-cs"/>
              </a:rPr>
              <a:t>Académie russe des sciences</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 réseau robotisé ISON a, comme le </a:t>
            </a:r>
            <a:r>
              <a:rPr lang="fr-CA" sz="1200" b="0" i="0" u="none" strike="noStrike" kern="1200" dirty="0" err="1" smtClean="0">
                <a:solidFill>
                  <a:schemeClr val="tx1"/>
                </a:solidFill>
                <a:latin typeface="+mn-lt"/>
                <a:ea typeface="+mn-ea"/>
                <a:cs typeface="+mn-cs"/>
              </a:rPr>
              <a:t>Minor</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Planet</a:t>
            </a:r>
            <a:r>
              <a:rPr lang="fr-CA" sz="1200" b="0" i="0" u="none" strike="noStrike" kern="1200" dirty="0" smtClean="0">
                <a:solidFill>
                  <a:schemeClr val="tx1"/>
                </a:solidFill>
                <a:latin typeface="+mn-lt"/>
                <a:ea typeface="+mn-ea"/>
                <a:cs typeface="+mn-cs"/>
              </a:rPr>
              <a:t> Center</a:t>
            </a:r>
            <a:r>
              <a:rPr lang="fr-CA" sz="1200" b="0" i="0" kern="1200" dirty="0" smtClean="0">
                <a:solidFill>
                  <a:schemeClr val="tx1"/>
                </a:solidFill>
                <a:latin typeface="+mn-lt"/>
                <a:ea typeface="+mn-ea"/>
                <a:cs typeface="+mn-cs"/>
              </a:rPr>
              <a:t>, pour mission de détecter et surveiller les </a:t>
            </a:r>
            <a:r>
              <a:rPr lang="fr-CA" sz="1200" b="0" i="0" u="none" strike="noStrike" kern="1200" dirty="0" smtClean="0">
                <a:solidFill>
                  <a:schemeClr val="tx1"/>
                </a:solidFill>
                <a:latin typeface="+mn-lt"/>
                <a:ea typeface="+mn-ea"/>
                <a:cs typeface="+mn-cs"/>
              </a:rPr>
              <a:t>objets</a:t>
            </a:r>
            <a:r>
              <a:rPr lang="fr-CA" sz="1200" b="0" i="0" kern="1200" dirty="0" smtClean="0">
                <a:solidFill>
                  <a:schemeClr val="tx1"/>
                </a:solidFill>
                <a:latin typeface="+mn-lt"/>
                <a:ea typeface="+mn-ea"/>
                <a:cs typeface="+mn-cs"/>
              </a:rPr>
              <a:t> proches de la Terre, tels les </a:t>
            </a:r>
            <a:r>
              <a:rPr lang="fr-CA" sz="1200" b="0" i="0" u="none" strike="noStrike" kern="1200" dirty="0" smtClean="0">
                <a:solidFill>
                  <a:schemeClr val="tx1"/>
                </a:solidFill>
                <a:latin typeface="+mn-lt"/>
                <a:ea typeface="+mn-ea"/>
                <a:cs typeface="+mn-cs"/>
              </a:rPr>
              <a:t>astéroïdes géocroiseurs</a:t>
            </a:r>
            <a:r>
              <a:rPr lang="fr-CA" sz="1200" b="0" i="0" kern="1200" dirty="0" smtClean="0">
                <a:solidFill>
                  <a:schemeClr val="tx1"/>
                </a:solidFill>
                <a:latin typeface="+mn-lt"/>
                <a:ea typeface="+mn-ea"/>
                <a:cs typeface="+mn-cs"/>
              </a:rPr>
              <a:t>, tâche comprenant la collecte et l'analyse des résultats. ISON réalise des mesures depuis 2003.  Fin 2009, 1 467 objets en </a:t>
            </a:r>
            <a:r>
              <a:rPr lang="fr-CA" sz="1200" b="0" i="0" u="none" strike="noStrike" kern="1200" dirty="0" smtClean="0">
                <a:solidFill>
                  <a:schemeClr val="tx1"/>
                </a:solidFill>
                <a:latin typeface="+mn-lt"/>
                <a:ea typeface="+mn-ea"/>
                <a:cs typeface="+mn-cs"/>
              </a:rPr>
              <a:t>orbite géostationnaire</a:t>
            </a:r>
            <a:r>
              <a:rPr lang="fr-CA" sz="1200" b="0" i="0" kern="1200" dirty="0" smtClean="0">
                <a:solidFill>
                  <a:schemeClr val="tx1"/>
                </a:solidFill>
                <a:latin typeface="+mn-lt"/>
                <a:ea typeface="+mn-ea"/>
                <a:cs typeface="+mn-cs"/>
              </a:rPr>
              <a:t> étaient continuellement suivis par ISON.</a:t>
            </a:r>
            <a:r>
              <a:rPr lang="fr-CA" sz="1200" b="0" i="0"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 Les </a:t>
            </a:r>
            <a:r>
              <a:rPr lang="fr-CA" sz="1200" b="0" i="0" u="none" strike="noStrike" kern="1200" dirty="0" smtClean="0">
                <a:solidFill>
                  <a:schemeClr val="tx1"/>
                </a:solidFill>
                <a:latin typeface="+mn-lt"/>
                <a:ea typeface="+mn-ea"/>
                <a:cs typeface="+mn-cs"/>
              </a:rPr>
              <a:t>comètes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C/2010 X1 (</a:t>
            </a:r>
            <a:r>
              <a:rPr lang="fr-CA" sz="1200" b="0" i="0" u="none" strike="noStrike" kern="1200" dirty="0" err="1" smtClean="0">
                <a:solidFill>
                  <a:schemeClr val="tx1"/>
                </a:solidFill>
                <a:latin typeface="+mn-lt"/>
                <a:ea typeface="+mn-ea"/>
                <a:cs typeface="+mn-cs"/>
              </a:rPr>
              <a:t>Elenin</a:t>
            </a:r>
            <a:r>
              <a:rPr lang="fr-CA" sz="1200" b="0" i="0" u="none" strike="noStrike" kern="1200" dirty="0" smtClean="0">
                <a:solidFill>
                  <a:schemeClr val="tx1"/>
                </a:solidFill>
                <a:latin typeface="+mn-lt"/>
                <a:ea typeface="+mn-ea"/>
                <a:cs typeface="+mn-cs"/>
              </a:rPr>
              <a:t>)</a:t>
            </a:r>
            <a:r>
              <a:rPr lang="fr-CA" sz="1200" b="0" i="0" kern="1200" dirty="0" smtClean="0">
                <a:solidFill>
                  <a:schemeClr val="tx1"/>
                </a:solidFill>
                <a:latin typeface="+mn-lt"/>
                <a:ea typeface="+mn-ea"/>
                <a:cs typeface="+mn-cs"/>
              </a:rPr>
              <a:t> et </a:t>
            </a:r>
            <a:r>
              <a:rPr lang="fr-CA" sz="1200" b="0" i="0" u="none" strike="noStrike" kern="1200" dirty="0" smtClean="0">
                <a:solidFill>
                  <a:schemeClr val="tx1"/>
                </a:solidFill>
                <a:latin typeface="+mn-lt"/>
                <a:ea typeface="+mn-ea"/>
                <a:cs typeface="+mn-cs"/>
              </a:rPr>
              <a:t>C/2012 S1 (ISON)</a:t>
            </a:r>
            <a:r>
              <a:rPr lang="fr-CA" sz="1200" b="0" i="0" kern="1200" dirty="0" smtClean="0">
                <a:solidFill>
                  <a:schemeClr val="tx1"/>
                </a:solidFill>
                <a:latin typeface="+mn-lt"/>
                <a:ea typeface="+mn-ea"/>
                <a:cs typeface="+mn-cs"/>
              </a:rPr>
              <a:t> figurent parmi les découvertes de ce réseau.</a:t>
            </a:r>
          </a:p>
          <a:p>
            <a:endParaRPr lang="fr-CA" dirty="0" smtClean="0"/>
          </a:p>
          <a:p>
            <a:r>
              <a:rPr lang="fr-CA" sz="1200" b="1" i="0" kern="1200" dirty="0" smtClean="0">
                <a:solidFill>
                  <a:schemeClr val="tx1"/>
                </a:solidFill>
                <a:latin typeface="+mn-lt"/>
                <a:ea typeface="+mn-ea"/>
                <a:cs typeface="+mn-cs"/>
              </a:rPr>
              <a:t>Pan-STARRS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acronyme</a:t>
            </a:r>
            <a:r>
              <a:rPr lang="fr-CA" sz="1200" b="0" i="0" kern="1200" dirty="0" smtClean="0">
                <a:solidFill>
                  <a:schemeClr val="tx1"/>
                </a:solidFill>
                <a:latin typeface="+mn-lt"/>
                <a:ea typeface="+mn-ea"/>
                <a:cs typeface="+mn-cs"/>
              </a:rPr>
              <a:t> de </a:t>
            </a:r>
            <a:r>
              <a:rPr lang="fr-CA" sz="1200" b="0" i="1" kern="1200" dirty="0" err="1" smtClean="0">
                <a:solidFill>
                  <a:schemeClr val="tx1"/>
                </a:solidFill>
                <a:latin typeface="+mn-lt"/>
                <a:ea typeface="+mn-ea"/>
                <a:cs typeface="+mn-cs"/>
              </a:rPr>
              <a:t>Panoramic</a:t>
            </a:r>
            <a:r>
              <a:rPr lang="fr-CA" sz="1200" b="0" i="1" kern="1200" dirty="0" smtClean="0">
                <a:solidFill>
                  <a:schemeClr val="tx1"/>
                </a:solidFill>
                <a:latin typeface="+mn-lt"/>
                <a:ea typeface="+mn-ea"/>
                <a:cs typeface="+mn-cs"/>
              </a:rPr>
              <a:t> Survey </a:t>
            </a:r>
            <a:r>
              <a:rPr lang="fr-CA" sz="1200" b="0" i="1" kern="1200" dirty="0" err="1" smtClean="0">
                <a:solidFill>
                  <a:schemeClr val="tx1"/>
                </a:solidFill>
                <a:latin typeface="+mn-lt"/>
                <a:ea typeface="+mn-ea"/>
                <a:cs typeface="+mn-cs"/>
              </a:rPr>
              <a:t>Telescope</a:t>
            </a:r>
            <a:r>
              <a:rPr lang="fr-CA" sz="1200" b="0" i="1" kern="1200" dirty="0" smtClean="0">
                <a:solidFill>
                  <a:schemeClr val="tx1"/>
                </a:solidFill>
                <a:latin typeface="+mn-lt"/>
                <a:ea typeface="+mn-ea"/>
                <a:cs typeface="+mn-cs"/>
              </a:rPr>
              <a:t> And </a:t>
            </a:r>
            <a:r>
              <a:rPr lang="fr-CA" sz="1200" b="0" i="1" kern="1200" dirty="0" err="1" smtClean="0">
                <a:solidFill>
                  <a:schemeClr val="tx1"/>
                </a:solidFill>
                <a:latin typeface="+mn-lt"/>
                <a:ea typeface="+mn-ea"/>
                <a:cs typeface="+mn-cs"/>
              </a:rPr>
              <a:t>Rapid</a:t>
            </a:r>
            <a:r>
              <a:rPr lang="fr-CA" sz="1200" b="0" i="1" kern="1200" dirty="0" smtClean="0">
                <a:solidFill>
                  <a:schemeClr val="tx1"/>
                </a:solidFill>
                <a:latin typeface="+mn-lt"/>
                <a:ea typeface="+mn-ea"/>
                <a:cs typeface="+mn-cs"/>
              </a:rPr>
              <a:t> </a:t>
            </a:r>
            <a:r>
              <a:rPr lang="fr-CA" sz="1200" b="0" i="1" kern="1200" dirty="0" err="1" smtClean="0">
                <a:solidFill>
                  <a:schemeClr val="tx1"/>
                </a:solidFill>
                <a:latin typeface="+mn-lt"/>
                <a:ea typeface="+mn-ea"/>
                <a:cs typeface="+mn-cs"/>
              </a:rPr>
              <a:t>Response</a:t>
            </a:r>
            <a:r>
              <a:rPr lang="fr-CA" sz="1200" b="0" i="1" kern="1200" dirty="0" smtClean="0">
                <a:solidFill>
                  <a:schemeClr val="tx1"/>
                </a:solidFill>
                <a:latin typeface="+mn-lt"/>
                <a:ea typeface="+mn-ea"/>
                <a:cs typeface="+mn-cs"/>
              </a:rPr>
              <a:t> System</a:t>
            </a:r>
            <a:r>
              <a:rPr lang="fr-CA" sz="1200" b="0" i="0" kern="1200" dirty="0" smtClean="0">
                <a:solidFill>
                  <a:schemeClr val="tx1"/>
                </a:solidFill>
                <a:latin typeface="+mn-lt"/>
                <a:ea typeface="+mn-ea"/>
                <a:cs typeface="+mn-cs"/>
              </a:rPr>
              <a:t>) est un projet de relevé astronomique qui effectuera de l'</a:t>
            </a:r>
            <a:r>
              <a:rPr lang="fr-CA" sz="1200" b="0" i="0" u="none" strike="noStrike" kern="1200" dirty="0" smtClean="0">
                <a:solidFill>
                  <a:schemeClr val="tx1"/>
                </a:solidFill>
                <a:latin typeface="+mn-lt"/>
                <a:ea typeface="+mn-ea"/>
                <a:cs typeface="+mn-cs"/>
              </a:rPr>
              <a:t>astrométrie</a:t>
            </a:r>
            <a:r>
              <a:rPr lang="fr-CA" sz="1200" b="0" i="0" kern="1200" dirty="0" smtClean="0">
                <a:solidFill>
                  <a:schemeClr val="tx1"/>
                </a:solidFill>
                <a:latin typeface="+mn-lt"/>
                <a:ea typeface="+mn-ea"/>
                <a:cs typeface="+mn-cs"/>
              </a:rPr>
              <a:t> et de la </a:t>
            </a:r>
            <a:r>
              <a:rPr lang="fr-CA" sz="1200" b="0" i="0" u="none" strike="noStrike" kern="1200" dirty="0" smtClean="0">
                <a:solidFill>
                  <a:schemeClr val="tx1"/>
                </a:solidFill>
                <a:latin typeface="+mn-lt"/>
                <a:ea typeface="+mn-ea"/>
                <a:cs typeface="+mn-cs"/>
              </a:rPr>
              <a:t>photométrie</a:t>
            </a:r>
            <a:r>
              <a:rPr lang="fr-CA" sz="1200" b="0" i="0" kern="1200" dirty="0" smtClean="0">
                <a:solidFill>
                  <a:schemeClr val="tx1"/>
                </a:solidFill>
                <a:latin typeface="+mn-lt"/>
                <a:ea typeface="+mn-ea"/>
                <a:cs typeface="+mn-cs"/>
              </a:rPr>
              <a:t> d'une grande partie du ciel quasiment en continu. En détectant toute différence par rapport aux observations précédentes des mêmes zones du ciel, on espère découvrir un très grand nombre de nouveaux </a:t>
            </a:r>
            <a:r>
              <a:rPr lang="fr-CA" sz="1200" b="0" i="0" u="none" strike="noStrike" kern="1200" dirty="0" smtClean="0">
                <a:solidFill>
                  <a:schemeClr val="tx1"/>
                </a:solidFill>
                <a:latin typeface="+mn-lt"/>
                <a:ea typeface="+mn-ea"/>
                <a:cs typeface="+mn-cs"/>
              </a:rPr>
              <a:t>astéroïdes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comètes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étoiles variables</a:t>
            </a:r>
            <a:r>
              <a:rPr lang="fr-CA" sz="1200" b="0" i="0" kern="1200" dirty="0" smtClean="0">
                <a:solidFill>
                  <a:schemeClr val="tx1"/>
                </a:solidFill>
                <a:latin typeface="+mn-lt"/>
                <a:ea typeface="+mn-ea"/>
                <a:cs typeface="+mn-cs"/>
              </a:rPr>
              <a:t> et autre objets célestes.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Sa mission principale est de détecter les </a:t>
            </a:r>
            <a:r>
              <a:rPr lang="fr-CA" sz="1200" b="0" i="0" u="none" strike="noStrike" kern="1200" dirty="0" smtClean="0">
                <a:solidFill>
                  <a:schemeClr val="tx1"/>
                </a:solidFill>
                <a:latin typeface="+mn-lt"/>
                <a:ea typeface="+mn-ea"/>
                <a:cs typeface="+mn-cs"/>
              </a:rPr>
              <a:t>objets géocroiseurs</a:t>
            </a:r>
            <a:r>
              <a:rPr lang="fr-CA" sz="1200" b="0" i="0" kern="1200" dirty="0" smtClean="0">
                <a:solidFill>
                  <a:schemeClr val="tx1"/>
                </a:solidFill>
                <a:latin typeface="+mn-lt"/>
                <a:ea typeface="+mn-ea"/>
                <a:cs typeface="+mn-cs"/>
              </a:rPr>
              <a:t> qui pourraient provoquer des </a:t>
            </a:r>
            <a:r>
              <a:rPr lang="fr-CA" sz="1200" b="0" i="0" u="none" strike="noStrike" kern="1200" dirty="0" smtClean="0">
                <a:solidFill>
                  <a:schemeClr val="tx1"/>
                </a:solidFill>
                <a:latin typeface="+mn-lt"/>
                <a:ea typeface="+mn-ea"/>
                <a:cs typeface="+mn-cs"/>
              </a:rPr>
              <a:t>impacts cosmiques</a:t>
            </a:r>
            <a:r>
              <a:rPr lang="fr-CA" sz="1200" b="0" i="0" kern="1200" dirty="0" smtClean="0">
                <a:solidFill>
                  <a:schemeClr val="tx1"/>
                </a:solidFill>
                <a:latin typeface="+mn-lt"/>
                <a:ea typeface="+mn-ea"/>
                <a:cs typeface="+mn-cs"/>
              </a:rPr>
              <a:t>. Il est prévu de créer une base de données comprenant tous les objets visibles depuis Hawaï(les trois quarts du ciel) jusqu'à une </a:t>
            </a:r>
            <a:r>
              <a:rPr lang="fr-CA" sz="1200" b="0" i="0" u="none" strike="noStrike" kern="1200" dirty="0" smtClean="0">
                <a:solidFill>
                  <a:schemeClr val="tx1"/>
                </a:solidFill>
                <a:latin typeface="+mn-lt"/>
                <a:ea typeface="+mn-ea"/>
                <a:cs typeface="+mn-cs"/>
              </a:rPr>
              <a:t>magnitude apparente</a:t>
            </a:r>
            <a:r>
              <a:rPr lang="fr-CA" sz="1200" b="0" i="0" kern="1200" dirty="0" smtClean="0">
                <a:solidFill>
                  <a:schemeClr val="tx1"/>
                </a:solidFill>
                <a:latin typeface="+mn-lt"/>
                <a:ea typeface="+mn-ea"/>
                <a:cs typeface="+mn-cs"/>
              </a:rPr>
              <a:t> de 24.</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Source : 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40</a:t>
            </a:fld>
            <a:endParaRPr lang="fr-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i="0" kern="1200" dirty="0" smtClean="0">
                <a:solidFill>
                  <a:schemeClr val="tx1"/>
                </a:solidFill>
                <a:latin typeface="+mn-lt"/>
                <a:ea typeface="+mn-ea"/>
                <a:cs typeface="+mn-cs"/>
              </a:rPr>
              <a:t>Edmond Halley</a:t>
            </a:r>
            <a:r>
              <a:rPr lang="fr-CA" sz="1200" b="0" i="0" kern="1200" dirty="0" smtClean="0">
                <a:solidFill>
                  <a:schemeClr val="tx1"/>
                </a:solidFill>
                <a:latin typeface="+mn-lt"/>
                <a:ea typeface="+mn-ea"/>
                <a:cs typeface="+mn-cs"/>
              </a:rPr>
              <a:t> (latinisé </a:t>
            </a:r>
            <a:r>
              <a:rPr lang="fr-CA" sz="1200" b="1" i="0" kern="1200" dirty="0" err="1" smtClean="0">
                <a:solidFill>
                  <a:schemeClr val="tx1"/>
                </a:solidFill>
                <a:latin typeface="+mn-lt"/>
                <a:ea typeface="+mn-ea"/>
                <a:cs typeface="+mn-cs"/>
              </a:rPr>
              <a:t>Edmundus</a:t>
            </a:r>
            <a:r>
              <a:rPr lang="fr-CA" sz="1200" b="1" i="0" kern="1200" dirty="0" smtClean="0">
                <a:solidFill>
                  <a:schemeClr val="tx1"/>
                </a:solidFill>
                <a:latin typeface="+mn-lt"/>
                <a:ea typeface="+mn-ea"/>
                <a:cs typeface="+mn-cs"/>
              </a:rPr>
              <a:t> </a:t>
            </a:r>
            <a:r>
              <a:rPr lang="fr-CA" sz="1200" b="1" i="0" kern="1200" dirty="0" err="1" smtClean="0">
                <a:solidFill>
                  <a:schemeClr val="tx1"/>
                </a:solidFill>
                <a:latin typeface="+mn-lt"/>
                <a:ea typeface="+mn-ea"/>
                <a:cs typeface="+mn-cs"/>
              </a:rPr>
              <a:t>Halleius</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29 octobre</a:t>
            </a:r>
            <a:r>
              <a:rPr lang="fr-CA" sz="1200" b="0" i="0" u="none" strike="noStrike" kern="1200" baseline="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1656</a:t>
            </a:r>
            <a:r>
              <a:rPr lang="fr-CA" sz="1200" b="0" i="0"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Haggerston</a:t>
            </a:r>
            <a:r>
              <a:rPr lang="fr-CA" sz="1200" b="0" i="0" kern="1200" dirty="0" smtClean="0">
                <a:solidFill>
                  <a:schemeClr val="tx1"/>
                </a:solidFill>
                <a:latin typeface="+mn-lt"/>
                <a:ea typeface="+mn-ea"/>
                <a:cs typeface="+mn-cs"/>
              </a:rPr>
              <a:t> </a:t>
            </a:r>
            <a:r>
              <a:rPr lang="fr-CA" sz="1200" b="1" i="0" u="none" strike="noStrike" kern="1200" dirty="0" smtClean="0">
                <a:solidFill>
                  <a:schemeClr val="tx1"/>
                </a:solidFill>
                <a:latin typeface="+mn-lt"/>
                <a:ea typeface="+mn-ea"/>
                <a:cs typeface="+mn-cs"/>
              </a:rPr>
              <a:t>(en)</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borough</a:t>
            </a:r>
            <a:r>
              <a:rPr lang="fr-CA" sz="1200" b="0" i="0" kern="1200" dirty="0" smtClean="0">
                <a:solidFill>
                  <a:schemeClr val="tx1"/>
                </a:solidFill>
                <a:latin typeface="+mn-lt"/>
                <a:ea typeface="+mn-ea"/>
                <a:cs typeface="+mn-cs"/>
              </a:rPr>
              <a:t> de </a:t>
            </a:r>
            <a:r>
              <a:rPr lang="fr-CA" sz="1200" b="0" i="0" kern="1200" dirty="0" err="1" smtClean="0">
                <a:solidFill>
                  <a:schemeClr val="tx1"/>
                </a:solidFill>
                <a:latin typeface="+mn-lt"/>
                <a:ea typeface="+mn-ea"/>
                <a:cs typeface="+mn-cs"/>
              </a:rPr>
              <a:t>Hackney</a:t>
            </a:r>
            <a:r>
              <a:rPr lang="fr-CA" sz="1200" b="0" i="0" kern="1200" dirty="0" smtClean="0">
                <a:solidFill>
                  <a:schemeClr val="tx1"/>
                </a:solidFill>
                <a:latin typeface="+mn-lt"/>
                <a:ea typeface="+mn-ea"/>
                <a:cs typeface="+mn-cs"/>
              </a:rPr>
              <a:t> à </a:t>
            </a:r>
            <a:r>
              <a:rPr lang="fr-CA" sz="1200" b="0" i="0" u="none" strike="noStrike" kern="1200" dirty="0" smtClean="0">
                <a:solidFill>
                  <a:schemeClr val="tx1"/>
                </a:solidFill>
                <a:latin typeface="+mn-lt"/>
                <a:ea typeface="+mn-ea"/>
                <a:cs typeface="+mn-cs"/>
              </a:rPr>
              <a:t>Londres</a:t>
            </a:r>
            <a:r>
              <a:rPr lang="fr-CA" sz="1200" b="0" i="0" kern="1200" dirty="0" smtClean="0">
                <a:solidFill>
                  <a:schemeClr val="tx1"/>
                </a:solidFill>
                <a:latin typeface="+mn-lt"/>
                <a:ea typeface="+mn-ea"/>
                <a:cs typeface="+mn-cs"/>
              </a:rPr>
              <a:t> — </a:t>
            </a:r>
            <a:r>
              <a:rPr lang="fr-CA" sz="1200" b="0" i="0" u="none" strike="noStrike" kern="1200" dirty="0" smtClean="0">
                <a:solidFill>
                  <a:schemeClr val="tx1"/>
                </a:solidFill>
                <a:latin typeface="+mn-lt"/>
                <a:ea typeface="+mn-ea"/>
                <a:cs typeface="+mn-cs"/>
              </a:rPr>
              <a:t>14 janvier</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1742</a:t>
            </a:r>
            <a:r>
              <a:rPr lang="fr-CA" sz="1200" b="0" i="0" kern="1200" dirty="0" smtClean="0">
                <a:solidFill>
                  <a:schemeClr val="tx1"/>
                </a:solidFill>
                <a:latin typeface="+mn-lt"/>
                <a:ea typeface="+mn-ea"/>
                <a:cs typeface="+mn-cs"/>
              </a:rPr>
              <a:t> (à 85 ans), </a:t>
            </a:r>
            <a:r>
              <a:rPr lang="fr-CA" sz="1200" b="0" i="0" u="none" strike="noStrike" kern="1200" dirty="0" smtClean="0">
                <a:solidFill>
                  <a:schemeClr val="tx1"/>
                </a:solidFill>
                <a:latin typeface="+mn-lt"/>
                <a:ea typeface="+mn-ea"/>
                <a:cs typeface="+mn-cs"/>
              </a:rPr>
              <a:t>Greenwich</a:t>
            </a:r>
            <a:r>
              <a:rPr lang="fr-CA" sz="1200" b="0" i="0" kern="1200" dirty="0" smtClean="0">
                <a:solidFill>
                  <a:schemeClr val="tx1"/>
                </a:solidFill>
                <a:latin typeface="+mn-lt"/>
                <a:ea typeface="+mn-ea"/>
                <a:cs typeface="+mn-cs"/>
              </a:rPr>
              <a:t>) est un </a:t>
            </a:r>
            <a:r>
              <a:rPr lang="fr-CA" sz="1200" b="0" i="0" u="none" strike="noStrike" kern="1200" dirty="0" smtClean="0">
                <a:solidFill>
                  <a:schemeClr val="tx1"/>
                </a:solidFill>
                <a:latin typeface="+mn-lt"/>
                <a:ea typeface="+mn-ea"/>
                <a:cs typeface="+mn-cs"/>
              </a:rPr>
              <a:t>astronome</a:t>
            </a:r>
            <a:r>
              <a:rPr lang="fr-CA" sz="1200" b="0" i="0" kern="1200" dirty="0" smtClean="0">
                <a:solidFill>
                  <a:schemeClr val="tx1"/>
                </a:solidFill>
                <a:latin typeface="+mn-lt"/>
                <a:ea typeface="+mn-ea"/>
                <a:cs typeface="+mn-cs"/>
              </a:rPr>
              <a:t> et ingénieur </a:t>
            </a:r>
            <a:r>
              <a:rPr lang="fr-CA" sz="1200" b="0" i="0" u="none" strike="noStrike" kern="1200" dirty="0" smtClean="0">
                <a:solidFill>
                  <a:schemeClr val="tx1"/>
                </a:solidFill>
                <a:latin typeface="+mn-lt"/>
                <a:ea typeface="+mn-ea"/>
                <a:cs typeface="+mn-cs"/>
              </a:rPr>
              <a:t>britannique</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Ingénieur et scientifique pluridisciplinaire, il est surtout connu pour avoir le premier déterminé la </a:t>
            </a:r>
            <a:r>
              <a:rPr lang="fr-CA" sz="1200" b="0" i="0" u="none" strike="noStrike" kern="1200" dirty="0" smtClean="0">
                <a:solidFill>
                  <a:schemeClr val="tx1"/>
                </a:solidFill>
                <a:latin typeface="+mn-lt"/>
                <a:ea typeface="+mn-ea"/>
                <a:cs typeface="+mn-cs"/>
              </a:rPr>
              <a:t>périodicité</a:t>
            </a:r>
            <a:r>
              <a:rPr lang="fr-CA" sz="1200" b="0" i="0" kern="1200" dirty="0" smtClean="0">
                <a:solidFill>
                  <a:schemeClr val="tx1"/>
                </a:solidFill>
                <a:latin typeface="+mn-lt"/>
                <a:ea typeface="+mn-ea"/>
                <a:cs typeface="+mn-cs"/>
              </a:rPr>
              <a:t> de la </a:t>
            </a:r>
            <a:r>
              <a:rPr lang="fr-CA" sz="1200" b="0" i="0" u="none" strike="noStrike" kern="1200" dirty="0" smtClean="0">
                <a:solidFill>
                  <a:schemeClr val="tx1"/>
                </a:solidFill>
                <a:latin typeface="+mn-lt"/>
                <a:ea typeface="+mn-ea"/>
                <a:cs typeface="+mn-cs"/>
              </a:rPr>
              <a:t>comète</a:t>
            </a:r>
            <a:r>
              <a:rPr lang="fr-CA" sz="1200" b="0" i="0" kern="1200" dirty="0" smtClean="0">
                <a:solidFill>
                  <a:schemeClr val="tx1"/>
                </a:solidFill>
                <a:latin typeface="+mn-lt"/>
                <a:ea typeface="+mn-ea"/>
                <a:cs typeface="+mn-cs"/>
              </a:rPr>
              <a:t> de </a:t>
            </a:r>
            <a:r>
              <a:rPr lang="fr-CA" sz="1200" b="0" i="0" u="none" strike="noStrike" kern="1200" dirty="0" smtClean="0">
                <a:solidFill>
                  <a:schemeClr val="tx1"/>
                </a:solidFill>
                <a:latin typeface="+mn-lt"/>
                <a:ea typeface="+mn-ea"/>
                <a:cs typeface="+mn-cs"/>
              </a:rPr>
              <a:t>1682</a:t>
            </a:r>
            <a:r>
              <a:rPr lang="fr-CA" sz="1200" b="0" i="0" kern="1200" dirty="0" smtClean="0">
                <a:solidFill>
                  <a:schemeClr val="tx1"/>
                </a:solidFill>
                <a:latin typeface="+mn-lt"/>
                <a:ea typeface="+mn-ea"/>
                <a:cs typeface="+mn-cs"/>
              </a:rPr>
              <a:t>, qu'il fixa par calcul à 76 ans environ. Lors du retour de cette comète en </a:t>
            </a:r>
            <a:r>
              <a:rPr lang="fr-CA" sz="1200" b="0" i="0" u="none" strike="noStrike" kern="1200" dirty="0" smtClean="0">
                <a:solidFill>
                  <a:schemeClr val="tx1"/>
                </a:solidFill>
                <a:latin typeface="+mn-lt"/>
                <a:ea typeface="+mn-ea"/>
                <a:cs typeface="+mn-cs"/>
              </a:rPr>
              <a:t>1758</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elle fut baptisée de son nom</a:t>
            </a:r>
            <a:r>
              <a:rPr lang="fr-CA" sz="1200" b="0" i="0" kern="1200" dirty="0" smtClean="0">
                <a:solidFill>
                  <a:schemeClr val="tx1"/>
                </a:solidFill>
                <a:latin typeface="+mn-lt"/>
                <a:ea typeface="+mn-ea"/>
                <a:cs typeface="+mn-cs"/>
              </a:rPr>
              <a:t>. C'est l'une des rares comètes qui portent un autre nom que celui de leur découvreur.</a:t>
            </a:r>
          </a:p>
          <a:p>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41</a:t>
            </a:fld>
            <a:endParaRPr lang="fr-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La </a:t>
            </a:r>
            <a:r>
              <a:rPr lang="fr-CA" sz="1200" b="1" i="0" kern="1200" dirty="0" smtClean="0">
                <a:solidFill>
                  <a:schemeClr val="tx1"/>
                </a:solidFill>
                <a:latin typeface="+mn-lt"/>
                <a:ea typeface="+mn-ea"/>
                <a:cs typeface="+mn-cs"/>
              </a:rPr>
              <a:t>comète de Halley</a:t>
            </a:r>
            <a:r>
              <a:rPr lang="fr-CA" sz="1200" b="0" i="0" kern="1200" dirty="0" smtClean="0">
                <a:solidFill>
                  <a:schemeClr val="tx1"/>
                </a:solidFill>
                <a:latin typeface="+mn-lt"/>
                <a:ea typeface="+mn-ea"/>
                <a:cs typeface="+mn-cs"/>
              </a:rPr>
              <a:t> (désignation officielle </a:t>
            </a:r>
            <a:r>
              <a:rPr lang="fr-CA" sz="1200" b="1" i="0" kern="1200" dirty="0" smtClean="0">
                <a:solidFill>
                  <a:schemeClr val="tx1"/>
                </a:solidFill>
                <a:latin typeface="+mn-lt"/>
                <a:ea typeface="+mn-ea"/>
                <a:cs typeface="+mn-cs"/>
              </a:rPr>
              <a:t>1P/Halley</a:t>
            </a:r>
            <a:r>
              <a:rPr lang="fr-CA" sz="1200" b="0" i="0" kern="1200" dirty="0" smtClean="0">
                <a:solidFill>
                  <a:schemeClr val="tx1"/>
                </a:solidFill>
                <a:latin typeface="+mn-lt"/>
                <a:ea typeface="+mn-ea"/>
                <a:cs typeface="+mn-cs"/>
              </a:rPr>
              <a:t>) est la plus connue de toutes les </a:t>
            </a:r>
            <a:r>
              <a:rPr lang="fr-CA" sz="1200" b="0" i="0" u="none" strike="noStrike" kern="1200" dirty="0" smtClean="0">
                <a:solidFill>
                  <a:schemeClr val="tx1"/>
                </a:solidFill>
                <a:latin typeface="+mn-lt"/>
                <a:ea typeface="+mn-ea"/>
                <a:cs typeface="+mn-cs"/>
              </a:rPr>
              <a:t>comètes</a:t>
            </a:r>
            <a:r>
              <a:rPr lang="fr-CA" sz="1200" b="0" i="0" kern="1200" dirty="0" smtClean="0">
                <a:solidFill>
                  <a:schemeClr val="tx1"/>
                </a:solidFill>
                <a:latin typeface="+mn-lt"/>
                <a:ea typeface="+mn-ea"/>
                <a:cs typeface="+mn-cs"/>
              </a:rPr>
              <a:t>. Son demi grand axe est de 17,9 </a:t>
            </a:r>
            <a:r>
              <a:rPr lang="fr-CA" sz="1200" b="0" i="0" u="none" strike="noStrike" kern="1200" dirty="0" smtClean="0">
                <a:solidFill>
                  <a:schemeClr val="tx1"/>
                </a:solidFill>
                <a:latin typeface="+mn-lt"/>
                <a:ea typeface="+mn-ea"/>
                <a:cs typeface="+mn-cs"/>
              </a:rPr>
              <a:t>U.A.</a:t>
            </a:r>
            <a:r>
              <a:rPr lang="fr-CA" sz="1200" b="0" i="0" kern="1200" dirty="0" smtClean="0">
                <a:solidFill>
                  <a:schemeClr val="tx1"/>
                </a:solidFill>
                <a:latin typeface="+mn-lt"/>
                <a:ea typeface="+mn-ea"/>
                <a:cs typeface="+mn-cs"/>
              </a:rPr>
              <a:t> (soit environ 2,7 milliards de kilomètres), son excentricité est de 0,97 et sa période est de 76 ans. Sa distance au </a:t>
            </a:r>
            <a:r>
              <a:rPr lang="fr-CA" sz="1200" b="0" i="0" u="none" strike="noStrike" kern="1200" dirty="0" smtClean="0">
                <a:solidFill>
                  <a:schemeClr val="tx1"/>
                </a:solidFill>
                <a:latin typeface="+mn-lt"/>
                <a:ea typeface="+mn-ea"/>
                <a:cs typeface="+mn-cs"/>
              </a:rPr>
              <a:t>périhélie</a:t>
            </a:r>
            <a:r>
              <a:rPr lang="fr-CA" sz="1200" b="0" i="0" kern="1200" dirty="0" smtClean="0">
                <a:solidFill>
                  <a:schemeClr val="tx1"/>
                </a:solidFill>
                <a:latin typeface="+mn-lt"/>
                <a:ea typeface="+mn-ea"/>
                <a:cs typeface="+mn-cs"/>
              </a:rPr>
              <a:t> est de 0,59 U.A. et sa distance à l'</a:t>
            </a:r>
            <a:r>
              <a:rPr lang="fr-CA" sz="1200" b="0" i="0" u="none" strike="noStrike" kern="1200" dirty="0" smtClean="0">
                <a:solidFill>
                  <a:schemeClr val="tx1"/>
                </a:solidFill>
                <a:latin typeface="+mn-lt"/>
                <a:ea typeface="+mn-ea"/>
                <a:cs typeface="+mn-cs"/>
              </a:rPr>
              <a:t>aphélie</a:t>
            </a:r>
            <a:r>
              <a:rPr lang="fr-CA" sz="1200" b="0" i="0" kern="1200" dirty="0" smtClean="0">
                <a:solidFill>
                  <a:schemeClr val="tx1"/>
                </a:solidFill>
                <a:latin typeface="+mn-lt"/>
                <a:ea typeface="+mn-ea"/>
                <a:cs typeface="+mn-cs"/>
              </a:rPr>
              <a:t> est de 35,3 U.A.</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On peut reculer dans le temps et présumer le moment où la comète de Halley aurait dû théoriquement apparaître dans le ciel. Les premières mentions du passage de la comète de Halley sont attribuées aux Chinois : celle de −611 est rapportée par </a:t>
            </a:r>
            <a:r>
              <a:rPr lang="fr-CA" sz="1200" b="0" i="0" u="none" strike="noStrike" kern="1200" dirty="0" err="1" smtClean="0">
                <a:solidFill>
                  <a:schemeClr val="tx1"/>
                </a:solidFill>
                <a:latin typeface="+mn-lt"/>
                <a:ea typeface="+mn-ea"/>
                <a:cs typeface="+mn-cs"/>
              </a:rPr>
              <a:t>Zuo</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Qiuming</a:t>
            </a:r>
            <a:r>
              <a:rPr lang="fr-CA" sz="1200" b="0" i="0" u="none" strike="noStrike" kern="120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dans le </a:t>
            </a:r>
            <a:r>
              <a:rPr lang="fr-CA" sz="1200" b="0" i="1" u="none" strike="noStrike" kern="1200" dirty="0" smtClean="0">
                <a:solidFill>
                  <a:schemeClr val="tx1"/>
                </a:solidFill>
                <a:latin typeface="+mn-lt"/>
                <a:ea typeface="+mn-ea"/>
                <a:cs typeface="+mn-cs"/>
              </a:rPr>
              <a:t>Commentaire de </a:t>
            </a:r>
            <a:r>
              <a:rPr lang="fr-CA" sz="1200" b="0" i="1" u="none" strike="noStrike" kern="1200" dirty="0" err="1" smtClean="0">
                <a:solidFill>
                  <a:schemeClr val="tx1"/>
                </a:solidFill>
                <a:latin typeface="+mn-lt"/>
                <a:ea typeface="+mn-ea"/>
                <a:cs typeface="+mn-cs"/>
              </a:rPr>
              <a:t>Zuo</a:t>
            </a:r>
            <a:r>
              <a:rPr lang="fr-CA" sz="1200" b="0" i="0" kern="1200" dirty="0" smtClean="0">
                <a:solidFill>
                  <a:schemeClr val="tx1"/>
                </a:solidFill>
                <a:latin typeface="+mn-lt"/>
                <a:ea typeface="+mn-ea"/>
                <a:cs typeface="+mn-cs"/>
              </a:rPr>
              <a:t>, sont ensuite notées celles de −467 et −240.</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Elle fut décrite en </a:t>
            </a:r>
            <a:r>
              <a:rPr lang="fr-CA" sz="1200" b="0" i="0" u="none" strike="noStrike" kern="1200" dirty="0" smtClean="0">
                <a:solidFill>
                  <a:schemeClr val="tx1"/>
                </a:solidFill>
                <a:latin typeface="+mn-lt"/>
                <a:ea typeface="+mn-ea"/>
                <a:cs typeface="+mn-cs"/>
              </a:rPr>
              <a:t>837</a:t>
            </a:r>
            <a:r>
              <a:rPr lang="fr-CA" sz="1200" b="0" i="0" kern="1200" dirty="0" smtClean="0">
                <a:solidFill>
                  <a:schemeClr val="tx1"/>
                </a:solidFill>
                <a:latin typeface="+mn-lt"/>
                <a:ea typeface="+mn-ea"/>
                <a:cs typeface="+mn-cs"/>
              </a:rPr>
              <a:t> lors de son passage le plus spectaculaire durant les temps historiques (à environ 3 millions de kilomètres de la Terre), à la fois dans des textes chinois, japonais et européens, notamment par </a:t>
            </a:r>
            <a:r>
              <a:rPr lang="fr-CA" sz="1200" b="0" i="0" u="none" strike="noStrike" kern="1200" dirty="0" smtClean="0">
                <a:solidFill>
                  <a:schemeClr val="tx1"/>
                </a:solidFill>
                <a:latin typeface="+mn-lt"/>
                <a:ea typeface="+mn-ea"/>
                <a:cs typeface="+mn-cs"/>
              </a:rPr>
              <a:t>L‘astronome</a:t>
            </a:r>
            <a:r>
              <a:rPr lang="fr-CA" sz="1200" b="0" i="0" kern="1200" dirty="0" smtClean="0">
                <a:solidFill>
                  <a:schemeClr val="tx1"/>
                </a:solidFill>
                <a:latin typeface="+mn-lt"/>
                <a:ea typeface="+mn-ea"/>
                <a:cs typeface="+mn-cs"/>
              </a:rPr>
              <a:t>, auteur d'une chronique sur la vie de </a:t>
            </a:r>
            <a:r>
              <a:rPr lang="fr-CA" sz="1200" b="0" i="0" u="none" strike="noStrike" kern="1200" dirty="0" smtClean="0">
                <a:solidFill>
                  <a:schemeClr val="tx1"/>
                </a:solidFill>
                <a:latin typeface="+mn-lt"/>
                <a:ea typeface="+mn-ea"/>
                <a:cs typeface="+mn-cs"/>
              </a:rPr>
              <a:t>Louis le Pieux</a:t>
            </a:r>
            <a:r>
              <a:rPr lang="fr-CA" sz="1200" b="0" i="0" kern="1200" dirty="0" smtClean="0">
                <a:solidFill>
                  <a:schemeClr val="tx1"/>
                </a:solidFill>
                <a:latin typeface="+mn-lt"/>
                <a:ea typeface="+mn-ea"/>
                <a:cs typeface="+mn-cs"/>
              </a:rPr>
              <a:t>, mais aussi par </a:t>
            </a:r>
            <a:r>
              <a:rPr lang="fr-CA" sz="1200" b="0" i="0" u="none" strike="noStrike" kern="1200" dirty="0" smtClean="0">
                <a:solidFill>
                  <a:schemeClr val="tx1"/>
                </a:solidFill>
                <a:latin typeface="+mn-lt"/>
                <a:ea typeface="+mn-ea"/>
                <a:cs typeface="+mn-cs"/>
              </a:rPr>
              <a:t>Loup de Ferrières</a:t>
            </a:r>
            <a:r>
              <a:rPr lang="fr-CA" sz="1200" b="0" i="0" kern="1200" dirty="0" smtClean="0">
                <a:solidFill>
                  <a:schemeClr val="tx1"/>
                </a:solidFill>
                <a:latin typeface="+mn-lt"/>
                <a:ea typeface="+mn-ea"/>
                <a:cs typeface="+mn-cs"/>
              </a:rPr>
              <a:t>, dans une lettre à son ami </a:t>
            </a:r>
            <a:r>
              <a:rPr lang="fr-CA" sz="1200" b="0" i="0" u="none" strike="noStrike" kern="1200" dirty="0" smtClean="0">
                <a:solidFill>
                  <a:schemeClr val="tx1"/>
                </a:solidFill>
                <a:latin typeface="+mn-lt"/>
                <a:ea typeface="+mn-ea"/>
                <a:cs typeface="+mn-cs"/>
              </a:rPr>
              <a:t>Alcuin</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Elle a pu également être observée en l'an </a:t>
            </a:r>
            <a:r>
              <a:rPr lang="fr-CA" sz="1200" b="0" i="0" u="none" strike="noStrike" kern="1200" dirty="0" smtClean="0">
                <a:solidFill>
                  <a:schemeClr val="tx1"/>
                </a:solidFill>
                <a:latin typeface="+mn-lt"/>
                <a:ea typeface="+mn-ea"/>
                <a:cs typeface="+mn-cs"/>
              </a:rPr>
              <a:t>1066</a:t>
            </a:r>
            <a:r>
              <a:rPr lang="fr-CA" sz="1200" b="0" i="0" kern="1200" dirty="0" smtClean="0">
                <a:solidFill>
                  <a:schemeClr val="tx1"/>
                </a:solidFill>
                <a:latin typeface="+mn-lt"/>
                <a:ea typeface="+mn-ea"/>
                <a:cs typeface="+mn-cs"/>
              </a:rPr>
              <a:t>. Une comète attira en effet l'attention de l'armée de </a:t>
            </a:r>
            <a:r>
              <a:rPr lang="fr-CA" sz="1200" b="0" i="0" u="none" strike="noStrike" kern="1200" dirty="0" smtClean="0">
                <a:solidFill>
                  <a:schemeClr val="tx1"/>
                </a:solidFill>
                <a:latin typeface="+mn-lt"/>
                <a:ea typeface="+mn-ea"/>
                <a:cs typeface="+mn-cs"/>
              </a:rPr>
              <a:t>Guillaume le Conquérant </a:t>
            </a:r>
            <a:r>
              <a:rPr lang="fr-CA" sz="1200" b="0" i="0" kern="1200" dirty="0" smtClean="0">
                <a:solidFill>
                  <a:schemeClr val="tx1"/>
                </a:solidFill>
                <a:latin typeface="+mn-lt"/>
                <a:ea typeface="+mn-ea"/>
                <a:cs typeface="+mn-cs"/>
              </a:rPr>
              <a:t>et on la retrouve sur la célèbre </a:t>
            </a:r>
            <a:r>
              <a:rPr lang="fr-CA" sz="1200" b="0" i="0" u="none" strike="noStrike" kern="1200" dirty="0" smtClean="0">
                <a:solidFill>
                  <a:schemeClr val="tx1"/>
                </a:solidFill>
                <a:latin typeface="+mn-lt"/>
                <a:ea typeface="+mn-ea"/>
                <a:cs typeface="+mn-cs"/>
              </a:rPr>
              <a:t>tapisserie de Bayeux</a:t>
            </a:r>
            <a:r>
              <a:rPr lang="fr-CA" sz="1200" b="0" i="0" kern="1200" dirty="0" smtClean="0">
                <a:solidFill>
                  <a:schemeClr val="tx1"/>
                </a:solidFill>
                <a:latin typeface="+mn-lt"/>
                <a:ea typeface="+mn-ea"/>
                <a:cs typeface="+mn-cs"/>
              </a:rPr>
              <a:t>, qui illustre la </a:t>
            </a:r>
            <a:r>
              <a:rPr lang="fr-CA" sz="1200" b="0" i="0" u="none" strike="noStrike" kern="1200" dirty="0" smtClean="0">
                <a:solidFill>
                  <a:schemeClr val="tx1"/>
                </a:solidFill>
                <a:latin typeface="+mn-lt"/>
                <a:ea typeface="+mn-ea"/>
                <a:cs typeface="+mn-cs"/>
              </a:rPr>
              <a:t>conquête normande de l'Angleterre</a:t>
            </a:r>
            <a:r>
              <a:rPr lang="fr-CA" sz="1200" b="0" i="0" kern="1200" dirty="0" smtClean="0">
                <a:solidFill>
                  <a:schemeClr val="tx1"/>
                </a:solidFill>
                <a:latin typeface="+mn-lt"/>
                <a:ea typeface="+mn-ea"/>
                <a:cs typeface="+mn-cs"/>
              </a:rPr>
              <a:t>.</a:t>
            </a:r>
          </a:p>
          <a:p>
            <a:endParaRPr lang="fr-CA" dirty="0" smtClean="0"/>
          </a:p>
          <a:p>
            <a:r>
              <a:rPr lang="fr-CA" dirty="0" smtClean="0"/>
              <a:t>Source</a:t>
            </a:r>
            <a:r>
              <a:rPr lang="fr-CA" baseline="0" dirty="0" smtClean="0"/>
              <a:t> : </a:t>
            </a:r>
            <a:r>
              <a:rPr lang="fr-CA" baseline="0" dirty="0" err="1" smtClean="0"/>
              <a:t>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42</a:t>
            </a:fld>
            <a:endParaRPr lang="fr-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Voici quelques comètes impressionnantes par la dimension de leur queue.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43</a:t>
            </a:fld>
            <a:endParaRPr lang="fr-CA"/>
          </a:p>
        </p:txBody>
      </p:sp>
    </p:spTree>
    <p:extLst>
      <p:ext uri="{BB962C8B-B14F-4D97-AF65-F5344CB8AC3E}">
        <p14:creationId xmlns:p14="http://schemas.microsoft.com/office/powerpoint/2010/main" val="339068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0" dirty="0" smtClean="0"/>
              <a:t>Plus récemment,</a:t>
            </a:r>
            <a:r>
              <a:rPr lang="fr-CA" b="0" baseline="0" dirty="0" smtClean="0"/>
              <a:t> la comète </a:t>
            </a:r>
            <a:r>
              <a:rPr lang="fr-FR" b="0" dirty="0" smtClean="0"/>
              <a:t>C/1995 Y1 (Hyakutake) (1995) et </a:t>
            </a:r>
            <a:r>
              <a:rPr lang="fr-CA" b="0" baseline="0" dirty="0" smtClean="0"/>
              <a:t>la </a:t>
            </a:r>
            <a:r>
              <a:rPr lang="fr-CA" sz="1200" b="0" i="0" kern="1200" baseline="0" dirty="0" smtClean="0">
                <a:solidFill>
                  <a:schemeClr val="tx1"/>
                </a:solidFill>
                <a:effectLst/>
                <a:latin typeface="+mn-lt"/>
                <a:ea typeface="+mn-ea"/>
                <a:cs typeface="+mn-cs"/>
              </a:rPr>
              <a:t>c</a:t>
            </a:r>
            <a:r>
              <a:rPr lang="fr-CA" sz="1200" b="0" i="0" kern="1200" dirty="0" smtClean="0">
                <a:solidFill>
                  <a:schemeClr val="tx1"/>
                </a:solidFill>
                <a:effectLst/>
                <a:latin typeface="+mn-lt"/>
                <a:ea typeface="+mn-ea"/>
                <a:cs typeface="+mn-cs"/>
              </a:rPr>
              <a:t>omète </a:t>
            </a:r>
            <a:r>
              <a:rPr lang="fr-CA" sz="1200" b="0" kern="1200" dirty="0" smtClean="0">
                <a:solidFill>
                  <a:schemeClr val="tx1"/>
                </a:solidFill>
                <a:effectLst/>
                <a:latin typeface="+mn-lt"/>
                <a:ea typeface="+mn-ea"/>
                <a:cs typeface="+mn-cs"/>
              </a:rPr>
              <a:t>C/1995 O1 (</a:t>
            </a:r>
            <a:r>
              <a:rPr lang="fr-CA" sz="1200" b="0" i="0" kern="1200" dirty="0" smtClean="0">
                <a:solidFill>
                  <a:schemeClr val="tx1"/>
                </a:solidFill>
                <a:effectLst/>
                <a:latin typeface="+mn-lt"/>
                <a:ea typeface="+mn-ea"/>
                <a:cs typeface="+mn-cs"/>
              </a:rPr>
              <a:t>Hale-Bopp</a:t>
            </a:r>
            <a:r>
              <a:rPr lang="fr-CA" sz="1200" b="0" kern="1200" dirty="0" smtClean="0">
                <a:solidFill>
                  <a:schemeClr val="tx1"/>
                </a:solidFill>
                <a:effectLst/>
                <a:latin typeface="+mn-lt"/>
                <a:ea typeface="+mn-ea"/>
                <a:cs typeface="+mn-cs"/>
              </a:rPr>
              <a:t>) furent</a:t>
            </a:r>
            <a:r>
              <a:rPr lang="fr-CA" sz="1200" b="0" kern="1200" baseline="0" dirty="0" smtClean="0">
                <a:solidFill>
                  <a:schemeClr val="tx1"/>
                </a:solidFill>
                <a:effectLst/>
                <a:latin typeface="+mn-lt"/>
                <a:ea typeface="+mn-ea"/>
                <a:cs typeface="+mn-cs"/>
              </a:rPr>
              <a:t> des comètes impressionnantes également.</a:t>
            </a:r>
            <a:endParaRPr lang="fr-CA" b="0"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44</a:t>
            </a:fld>
            <a:endParaRPr lang="fr-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Lors de leur périple,</a:t>
            </a:r>
            <a:r>
              <a:rPr lang="fr-CA" baseline="0" dirty="0" smtClean="0"/>
              <a:t> certaines comètes montrent un sursaut cométaire: elle deviennent subitement très brillantes.</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45</a:t>
            </a:fld>
            <a:endParaRPr lang="fr-CA"/>
          </a:p>
        </p:txBody>
      </p:sp>
    </p:spTree>
    <p:extLst>
      <p:ext uri="{BB962C8B-B14F-4D97-AF65-F5344CB8AC3E}">
        <p14:creationId xmlns:p14="http://schemas.microsoft.com/office/powerpoint/2010/main" val="2575895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Record de distance !</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46</a:t>
            </a:fld>
            <a:endParaRPr lang="fr-CA"/>
          </a:p>
        </p:txBody>
      </p:sp>
    </p:spTree>
    <p:extLst>
      <p:ext uri="{BB962C8B-B14F-4D97-AF65-F5344CB8AC3E}">
        <p14:creationId xmlns:p14="http://schemas.microsoft.com/office/powerpoint/2010/main" val="751786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Sour</a:t>
            </a:r>
            <a:r>
              <a:rPr lang="fr-CA" baseline="0" dirty="0" smtClean="0"/>
              <a:t>ce des records : http://www.lesia.obspm.fr/</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47</a:t>
            </a:fld>
            <a:endParaRPr lang="fr-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i="0" kern="1200" dirty="0" smtClean="0">
                <a:solidFill>
                  <a:schemeClr val="tx1"/>
                </a:solidFill>
                <a:latin typeface="+mn-lt"/>
                <a:ea typeface="+mn-ea"/>
                <a:cs typeface="+mn-cs"/>
              </a:rPr>
              <a:t>Shoemaker-Levy 9</a:t>
            </a:r>
            <a:r>
              <a:rPr lang="fr-CA" sz="1200" b="0" i="0" kern="1200" dirty="0" smtClean="0">
                <a:solidFill>
                  <a:schemeClr val="tx1"/>
                </a:solidFill>
                <a:latin typeface="+mn-lt"/>
                <a:ea typeface="+mn-ea"/>
                <a:cs typeface="+mn-cs"/>
              </a:rPr>
              <a:t> est une </a:t>
            </a:r>
            <a:r>
              <a:rPr lang="fr-CA" sz="1200" b="0" i="0" u="none" strike="noStrike" kern="1200" dirty="0" smtClean="0">
                <a:solidFill>
                  <a:schemeClr val="tx1"/>
                </a:solidFill>
                <a:latin typeface="+mn-lt"/>
                <a:ea typeface="+mn-ea"/>
                <a:cs typeface="+mn-cs"/>
              </a:rPr>
              <a:t>comète</a:t>
            </a:r>
            <a:r>
              <a:rPr lang="fr-CA" sz="1200" b="0" i="0" kern="1200" dirty="0" smtClean="0">
                <a:solidFill>
                  <a:schemeClr val="tx1"/>
                </a:solidFill>
                <a:latin typeface="+mn-lt"/>
                <a:ea typeface="+mn-ea"/>
                <a:cs typeface="+mn-cs"/>
              </a:rPr>
              <a:t> qui s'est disloquée lorsqu’elle s’est approchée</a:t>
            </a:r>
            <a:r>
              <a:rPr lang="fr-CA" sz="1200" b="0" i="0"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de la planète </a:t>
            </a:r>
            <a:r>
              <a:rPr lang="fr-CA" sz="1200" b="0" i="0" u="none" strike="noStrike" kern="1200" dirty="0" smtClean="0">
                <a:solidFill>
                  <a:schemeClr val="tx1"/>
                </a:solidFill>
                <a:latin typeface="+mn-lt"/>
                <a:ea typeface="+mn-ea"/>
                <a:cs typeface="+mn-cs"/>
              </a:rPr>
              <a:t>Jupiter.</a:t>
            </a:r>
          </a:p>
          <a:p>
            <a:r>
              <a:rPr lang="fr-CA" sz="1200" b="0" i="0" u="none" strike="noStrike" kern="1200" dirty="0" smtClean="0">
                <a:solidFill>
                  <a:schemeClr val="tx1"/>
                </a:solidFill>
                <a:latin typeface="+mn-lt"/>
                <a:ea typeface="+mn-ea"/>
                <a:cs typeface="+mn-cs"/>
              </a:rPr>
              <a:t>De fait, la comète a subi des effets de marée exercés lorsqu’elle s’approcha au-delà</a:t>
            </a:r>
            <a:r>
              <a:rPr lang="fr-CA" sz="1200" b="0" i="0" u="none" strike="noStrike" kern="1200" baseline="0" dirty="0" smtClean="0">
                <a:solidFill>
                  <a:schemeClr val="tx1"/>
                </a:solidFill>
                <a:latin typeface="+mn-lt"/>
                <a:ea typeface="+mn-ea"/>
                <a:cs typeface="+mn-cs"/>
              </a:rPr>
              <a:t> du lobe de Roche de Jupiter.</a:t>
            </a:r>
          </a:p>
          <a:p>
            <a:r>
              <a:rPr lang="fr-CA" sz="1200" b="0" i="0" kern="1200" dirty="0" smtClean="0">
                <a:solidFill>
                  <a:schemeClr val="tx1"/>
                </a:solidFill>
                <a:latin typeface="+mn-lt"/>
                <a:ea typeface="+mn-ea"/>
                <a:cs typeface="+mn-cs"/>
              </a:rPr>
              <a:t>Enfin</a:t>
            </a:r>
            <a:r>
              <a:rPr lang="fr-CA" sz="1200" b="0" i="0" kern="1200" baseline="0" dirty="0" smtClean="0">
                <a:solidFill>
                  <a:schemeClr val="tx1"/>
                </a:solidFill>
                <a:latin typeface="+mn-lt"/>
                <a:ea typeface="+mn-ea"/>
                <a:cs typeface="+mn-cs"/>
              </a:rPr>
              <a:t> de multitudes morceaux de comètes sont</a:t>
            </a:r>
            <a:r>
              <a:rPr lang="fr-CA" sz="1200" b="0" i="0" u="none" strike="noStrike" kern="1200" dirty="0" smtClean="0">
                <a:solidFill>
                  <a:schemeClr val="tx1"/>
                </a:solidFill>
                <a:latin typeface="+mn-lt"/>
                <a:ea typeface="+mn-ea"/>
                <a:cs typeface="+mn-cs"/>
              </a:rPr>
              <a:t> entrés en collision avec Jupiter</a:t>
            </a:r>
            <a:r>
              <a:rPr lang="fr-CA" sz="1200" b="0" i="0" kern="1200" dirty="0" smtClean="0">
                <a:solidFill>
                  <a:schemeClr val="tx1"/>
                </a:solidFill>
                <a:latin typeface="+mn-lt"/>
                <a:ea typeface="+mn-ea"/>
                <a:cs typeface="+mn-cs"/>
              </a:rPr>
              <a:t> au mois de </a:t>
            </a:r>
            <a:r>
              <a:rPr lang="fr-CA" sz="1200" b="0" i="0" u="none" strike="noStrike" kern="1200" dirty="0" smtClean="0">
                <a:solidFill>
                  <a:schemeClr val="tx1"/>
                </a:solidFill>
                <a:latin typeface="+mn-lt"/>
                <a:ea typeface="+mn-ea"/>
                <a:cs typeface="+mn-cs"/>
              </a:rPr>
              <a:t>juillet 1994</a:t>
            </a:r>
            <a:r>
              <a:rPr lang="fr-CA" sz="1200" b="0" i="0" kern="1200" dirty="0" smtClean="0">
                <a:solidFill>
                  <a:schemeClr val="tx1"/>
                </a:solidFill>
                <a:latin typeface="+mn-lt"/>
                <a:ea typeface="+mn-ea"/>
                <a:cs typeface="+mn-cs"/>
              </a:rPr>
              <a:t>. Elle a fourni la première observation directe d'une collision hors de la </a:t>
            </a:r>
            <a:r>
              <a:rPr lang="fr-CA" sz="1200" b="0" i="0" u="none" strike="noStrike" kern="1200" dirty="0" smtClean="0">
                <a:solidFill>
                  <a:schemeClr val="tx1"/>
                </a:solidFill>
                <a:latin typeface="+mn-lt"/>
                <a:ea typeface="+mn-ea"/>
                <a:cs typeface="+mn-cs"/>
              </a:rPr>
              <a:t>Terre</a:t>
            </a:r>
            <a:r>
              <a:rPr lang="fr-CA" sz="1200" b="0" i="0" kern="1200" dirty="0" smtClean="0">
                <a:solidFill>
                  <a:schemeClr val="tx1"/>
                </a:solidFill>
                <a:latin typeface="+mn-lt"/>
                <a:ea typeface="+mn-ea"/>
                <a:cs typeface="+mn-cs"/>
              </a:rPr>
              <a:t> avec des objets du </a:t>
            </a:r>
            <a:r>
              <a:rPr lang="fr-CA" sz="1200" b="0" i="0" u="none" strike="noStrike" kern="1200" dirty="0" smtClean="0">
                <a:solidFill>
                  <a:schemeClr val="tx1"/>
                </a:solidFill>
                <a:latin typeface="+mn-lt"/>
                <a:ea typeface="+mn-ea"/>
                <a:cs typeface="+mn-cs"/>
              </a:rPr>
              <a:t>Système solaire</a:t>
            </a:r>
            <a:r>
              <a:rPr lang="fr-CA" sz="1200" b="0" i="0" kern="1200" dirty="0" smtClean="0">
                <a:solidFill>
                  <a:schemeClr val="tx1"/>
                </a:solidFill>
                <a:latin typeface="+mn-lt"/>
                <a:ea typeface="+mn-ea"/>
                <a:cs typeface="+mn-cs"/>
              </a:rPr>
              <a:t>. Celle-ci a généré une grande couverture médiatique et la comète a été observée de près par des </a:t>
            </a:r>
            <a:r>
              <a:rPr lang="fr-CA" sz="1200" b="0" i="0" u="none" strike="noStrike" kern="1200" dirty="0" smtClean="0">
                <a:solidFill>
                  <a:schemeClr val="tx1"/>
                </a:solidFill>
                <a:latin typeface="+mn-lt"/>
                <a:ea typeface="+mn-ea"/>
                <a:cs typeface="+mn-cs"/>
              </a:rPr>
              <a:t>astronomes</a:t>
            </a:r>
            <a:r>
              <a:rPr lang="fr-CA" sz="1200" b="0" i="0" kern="1200" dirty="0" smtClean="0">
                <a:solidFill>
                  <a:schemeClr val="tx1"/>
                </a:solidFill>
                <a:latin typeface="+mn-lt"/>
                <a:ea typeface="+mn-ea"/>
                <a:cs typeface="+mn-cs"/>
              </a:rPr>
              <a:t> du monde entier. La collision a apporté de nouvelles informations à propos de Jupiter et a souligné son rôle dans la réduction des </a:t>
            </a:r>
            <a:r>
              <a:rPr lang="fr-CA" sz="1200" b="0" i="0" u="none" strike="noStrike" kern="1200" dirty="0" smtClean="0">
                <a:solidFill>
                  <a:schemeClr val="tx1"/>
                </a:solidFill>
                <a:latin typeface="+mn-lt"/>
                <a:ea typeface="+mn-ea"/>
                <a:cs typeface="+mn-cs"/>
              </a:rPr>
              <a:t>débris spatiaux</a:t>
            </a:r>
            <a:r>
              <a:rPr lang="fr-CA" sz="1200" b="0" i="0" kern="1200" dirty="0" smtClean="0">
                <a:solidFill>
                  <a:schemeClr val="tx1"/>
                </a:solidFill>
                <a:latin typeface="+mn-lt"/>
                <a:ea typeface="+mn-ea"/>
                <a:cs typeface="+mn-cs"/>
              </a:rPr>
              <a:t> au sein du </a:t>
            </a:r>
            <a:r>
              <a:rPr lang="fr-CA" sz="1200" b="0" i="0" u="none" strike="noStrike" kern="1200" dirty="0" smtClean="0">
                <a:solidFill>
                  <a:schemeClr val="tx1"/>
                </a:solidFill>
                <a:latin typeface="+mn-lt"/>
                <a:ea typeface="+mn-ea"/>
                <a:cs typeface="+mn-cs"/>
              </a:rPr>
              <a:t>système solaire.</a:t>
            </a:r>
          </a:p>
          <a:p>
            <a:endParaRPr lang="fr-CA" sz="1200" b="0" i="0" u="none" strike="noStrike" kern="1200" dirty="0" smtClean="0">
              <a:solidFill>
                <a:schemeClr val="tx1"/>
              </a:solidFill>
              <a:latin typeface="+mn-lt"/>
              <a:ea typeface="+mn-ea"/>
              <a:cs typeface="+mn-cs"/>
            </a:endParaRPr>
          </a:p>
          <a:p>
            <a:r>
              <a:rPr lang="fr-CA" sz="1200" b="1" i="0" kern="1200" dirty="0" smtClean="0">
                <a:solidFill>
                  <a:schemeClr val="tx1"/>
                </a:solidFill>
                <a:latin typeface="+mn-lt"/>
                <a:ea typeface="+mn-ea"/>
                <a:cs typeface="+mn-cs"/>
              </a:rPr>
              <a:t>C/2012 S1 (ISON)</a:t>
            </a:r>
            <a:r>
              <a:rPr lang="fr-CA" sz="1200" b="0" i="0" kern="1200" dirty="0" smtClean="0">
                <a:solidFill>
                  <a:schemeClr val="tx1"/>
                </a:solidFill>
                <a:latin typeface="+mn-lt"/>
                <a:ea typeface="+mn-ea"/>
                <a:cs typeface="+mn-cs"/>
              </a:rPr>
              <a:t> est une </a:t>
            </a:r>
            <a:r>
              <a:rPr lang="fr-CA" sz="1200" b="0" i="0" u="none" strike="noStrike" kern="1200" dirty="0" smtClean="0">
                <a:solidFill>
                  <a:schemeClr val="tx1"/>
                </a:solidFill>
                <a:latin typeface="+mn-lt"/>
                <a:ea typeface="+mn-ea"/>
                <a:cs typeface="+mn-cs"/>
              </a:rPr>
              <a:t>comète rasante</a:t>
            </a:r>
            <a:r>
              <a:rPr lang="fr-CA" sz="1200" b="0" i="0" kern="1200" dirty="0" smtClean="0">
                <a:solidFill>
                  <a:schemeClr val="tx1"/>
                </a:solidFill>
                <a:latin typeface="+mn-lt"/>
                <a:ea typeface="+mn-ea"/>
                <a:cs typeface="+mn-cs"/>
              </a:rPr>
              <a:t> découverte en </a:t>
            </a:r>
            <a:r>
              <a:rPr lang="fr-CA" sz="1200" b="0" i="0" u="none" strike="noStrike" kern="1200" dirty="0" smtClean="0">
                <a:solidFill>
                  <a:schemeClr val="tx1"/>
                </a:solidFill>
                <a:latin typeface="+mn-lt"/>
                <a:ea typeface="+mn-ea"/>
                <a:cs typeface="+mn-cs"/>
              </a:rPr>
              <a:t>septembre 2012</a:t>
            </a:r>
            <a:r>
              <a:rPr lang="fr-CA" sz="1200" b="0" i="0" kern="1200" dirty="0" smtClean="0">
                <a:solidFill>
                  <a:schemeClr val="tx1"/>
                </a:solidFill>
                <a:latin typeface="+mn-lt"/>
                <a:ea typeface="+mn-ea"/>
                <a:cs typeface="+mn-cs"/>
              </a:rPr>
              <a:t> et qui s'est désintégrée fin novembre 2013 au terme de son approche du Soleil.</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Source : 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48</a:t>
            </a:fld>
            <a:endParaRPr lang="fr-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Les spectres cométaires sont bien différents des spectres stellaires ou planétaires : ils montrent essentiellement des bandes moléculaires en émission. On trouve peu de signatures moléculaires dans les spectres stellaires (sauf pour les étoiles très froides). Les atmosphères planétaires montrent bien des raies moléculaires, mais elles apparaissent surtout en absorption (dans le visible).</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Les premières observations spectrales de comètes concernaient la partie visible du spectre électromagnétique, seule partie facilement accessible depuis le sol avec les technologies de l’époque. Elles permirent l’étude de radicaux qui présentent des bandes en émission dans cette partie visible du spectre électromagnétique. Les radicaux sont des fragments de molécules (c’est le cas pour CN, C2, C3, CH, OH, NH, NH2, ...), d’atomes (dans le cas de H, O, Na, ...), d’ions (cas de CO+, CO2+, N2+, H2O+). L’identification de ces signaux est le résultat du travail de plusieurs générations d’astrophysiciens et de spectroscopistes moléculaires, certaines émissions n’étant pas encore totalement identifiées.</a:t>
            </a:r>
          </a:p>
          <a:p>
            <a:endParaRPr lang="fr-CA" dirty="0" smtClean="0"/>
          </a:p>
          <a:p>
            <a:r>
              <a:rPr lang="fr-CA" dirty="0" smtClean="0"/>
              <a:t>Source</a:t>
            </a:r>
            <a:r>
              <a:rPr lang="fr-CA" baseline="0" dirty="0" smtClean="0"/>
              <a:t> : http://www.cala.asso.fr/La-spectrometrie-cometaire.html</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49</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sz="1200" b="0" i="0" u="none" strike="noStrike" kern="1200" dirty="0" smtClean="0">
                <a:solidFill>
                  <a:schemeClr val="tx1"/>
                </a:solidFill>
                <a:latin typeface="+mn-lt"/>
                <a:ea typeface="+mn-ea"/>
                <a:cs typeface="+mn-cs"/>
              </a:rPr>
              <a:t>Tycho Brahe</a:t>
            </a:r>
            <a:r>
              <a:rPr lang="fr-CA" sz="1200" b="0" i="0" kern="1200" dirty="0" smtClean="0">
                <a:solidFill>
                  <a:schemeClr val="tx1"/>
                </a:solidFill>
                <a:latin typeface="+mn-lt"/>
                <a:ea typeface="+mn-ea"/>
                <a:cs typeface="+mn-cs"/>
              </a:rPr>
              <a:t> montre en 1577, grâce au phénomène de parallaxe, que les comètes ne sont pas un phénomène sublunaire comme on le croyait couramment à cette époque. En 1609, </a:t>
            </a:r>
            <a:r>
              <a:rPr lang="fr-CA" sz="1200" b="0" i="0" u="none" strike="noStrike" kern="1200" dirty="0" smtClean="0">
                <a:solidFill>
                  <a:schemeClr val="tx1"/>
                </a:solidFill>
                <a:latin typeface="+mn-lt"/>
                <a:ea typeface="+mn-ea"/>
                <a:cs typeface="+mn-cs"/>
              </a:rPr>
              <a:t>Johannes Kepler</a:t>
            </a:r>
            <a:r>
              <a:rPr lang="fr-CA" sz="1200" b="0" i="0" kern="1200" dirty="0" smtClean="0">
                <a:solidFill>
                  <a:schemeClr val="tx1"/>
                </a:solidFill>
                <a:latin typeface="+mn-lt"/>
                <a:ea typeface="+mn-ea"/>
                <a:cs typeface="+mn-cs"/>
              </a:rPr>
              <a:t> suppose, dans son ouvrage </a:t>
            </a:r>
            <a:r>
              <a:rPr lang="fr-CA" sz="1200" b="0" i="1" kern="1200" dirty="0" smtClean="0">
                <a:solidFill>
                  <a:schemeClr val="tx1"/>
                </a:solidFill>
                <a:latin typeface="+mn-lt"/>
                <a:ea typeface="+mn-ea"/>
                <a:cs typeface="+mn-cs"/>
              </a:rPr>
              <a:t>De </a:t>
            </a:r>
            <a:r>
              <a:rPr lang="fr-CA" sz="1200" b="0" i="1" kern="1200" dirty="0" err="1" smtClean="0">
                <a:solidFill>
                  <a:schemeClr val="tx1"/>
                </a:solidFill>
                <a:latin typeface="+mn-lt"/>
                <a:ea typeface="+mn-ea"/>
                <a:cs typeface="+mn-cs"/>
              </a:rPr>
              <a:t>cometis</a:t>
            </a:r>
            <a:r>
              <a:rPr lang="fr-CA" sz="1200" b="0" i="0" kern="1200" dirty="0" smtClean="0">
                <a:solidFill>
                  <a:schemeClr val="tx1"/>
                </a:solidFill>
                <a:latin typeface="+mn-lt"/>
                <a:ea typeface="+mn-ea"/>
                <a:cs typeface="+mn-cs"/>
              </a:rPr>
              <a:t>, que les comètes naissent par génération spontanée et suivent une trajectoire rectiligne à une vitesse variable. En 1652, il est contredit par </a:t>
            </a:r>
            <a:r>
              <a:rPr lang="fr-CA" sz="1200" b="0" i="0" u="none" strike="noStrike" kern="1200" dirty="0" smtClean="0">
                <a:solidFill>
                  <a:schemeClr val="tx1"/>
                </a:solidFill>
                <a:latin typeface="+mn-lt"/>
                <a:ea typeface="+mn-ea"/>
                <a:cs typeface="+mn-cs"/>
              </a:rPr>
              <a:t>Pierre Gassendi</a:t>
            </a:r>
            <a:r>
              <a:rPr lang="fr-CA" sz="1200" b="0" i="0" kern="1200" dirty="0" smtClean="0">
                <a:solidFill>
                  <a:schemeClr val="tx1"/>
                </a:solidFill>
                <a:latin typeface="+mn-lt"/>
                <a:ea typeface="+mn-ea"/>
                <a:cs typeface="+mn-cs"/>
              </a:rPr>
              <a:t> qui, dans son </a:t>
            </a:r>
            <a:r>
              <a:rPr lang="fr-CA" sz="1200" b="0" i="1" kern="1200" dirty="0" smtClean="0">
                <a:solidFill>
                  <a:schemeClr val="tx1"/>
                </a:solidFill>
                <a:latin typeface="+mn-lt"/>
                <a:ea typeface="+mn-ea"/>
                <a:cs typeface="+mn-cs"/>
              </a:rPr>
              <a:t>Traité sur les comètes</a:t>
            </a:r>
            <a:r>
              <a:rPr lang="fr-CA" sz="1200" b="0" i="0" kern="1200" dirty="0" smtClean="0">
                <a:solidFill>
                  <a:schemeClr val="tx1"/>
                </a:solidFill>
                <a:latin typeface="+mn-lt"/>
                <a:ea typeface="+mn-ea"/>
                <a:cs typeface="+mn-cs"/>
              </a:rPr>
              <a:t>, leur attribue une vitesse constante et par </a:t>
            </a:r>
            <a:r>
              <a:rPr lang="fr-CA" sz="1200" b="0" i="0" u="none" strike="noStrike" kern="1200" dirty="0" smtClean="0">
                <a:solidFill>
                  <a:schemeClr val="tx1"/>
                </a:solidFill>
                <a:latin typeface="+mn-lt"/>
                <a:ea typeface="+mn-ea"/>
                <a:cs typeface="+mn-cs"/>
              </a:rPr>
              <a:t>Seth Ward</a:t>
            </a:r>
            <a:r>
              <a:rPr lang="fr-CA" sz="1200" b="0" i="0" kern="1200" dirty="0" smtClean="0">
                <a:solidFill>
                  <a:schemeClr val="tx1"/>
                </a:solidFill>
                <a:latin typeface="+mn-lt"/>
                <a:ea typeface="+mn-ea"/>
                <a:cs typeface="+mn-cs"/>
              </a:rPr>
              <a:t> qui comprend qu'elles suivent des ellipses, d'où le fait qu'elles ne soient visibles que lorsqu'elles sont suffisamment proches de la terre et du soleil.</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Puis </a:t>
            </a:r>
            <a:r>
              <a:rPr lang="fr-CA" sz="1200" b="0" i="0" u="none" strike="noStrike" kern="1200" dirty="0" smtClean="0">
                <a:solidFill>
                  <a:schemeClr val="tx1"/>
                </a:solidFill>
                <a:latin typeface="+mn-lt"/>
                <a:ea typeface="+mn-ea"/>
                <a:cs typeface="+mn-cs"/>
              </a:rPr>
              <a:t>Edmond Halley</a:t>
            </a:r>
            <a:r>
              <a:rPr lang="fr-CA" sz="1200" b="0" i="0" kern="1200" dirty="0" smtClean="0">
                <a:solidFill>
                  <a:schemeClr val="tx1"/>
                </a:solidFill>
                <a:latin typeface="+mn-lt"/>
                <a:ea typeface="+mn-ea"/>
                <a:cs typeface="+mn-cs"/>
              </a:rPr>
              <a:t>, grâce à ses travaux effectués depuis </a:t>
            </a:r>
            <a:r>
              <a:rPr lang="fr-CA" sz="1200" b="0" i="0" u="none" strike="noStrike" kern="1200" dirty="0" smtClean="0">
                <a:solidFill>
                  <a:schemeClr val="tx1"/>
                </a:solidFill>
                <a:latin typeface="+mn-lt"/>
                <a:ea typeface="+mn-ea"/>
                <a:cs typeface="+mn-cs"/>
              </a:rPr>
              <a:t>1682</a:t>
            </a:r>
            <a:r>
              <a:rPr lang="fr-CA" sz="1200" b="0" i="0" kern="1200" dirty="0" smtClean="0">
                <a:solidFill>
                  <a:schemeClr val="tx1"/>
                </a:solidFill>
                <a:latin typeface="+mn-lt"/>
                <a:ea typeface="+mn-ea"/>
                <a:cs typeface="+mn-cs"/>
              </a:rPr>
              <a:t> sur le calcul de la trajectoire cométaire par la </a:t>
            </a:r>
            <a:r>
              <a:rPr lang="fr-CA" sz="1200" b="0" i="0" u="none" strike="noStrike" kern="1200" dirty="0" smtClean="0">
                <a:solidFill>
                  <a:schemeClr val="tx1"/>
                </a:solidFill>
                <a:latin typeface="+mn-lt"/>
                <a:ea typeface="+mn-ea"/>
                <a:cs typeface="+mn-cs"/>
              </a:rPr>
              <a:t>gravitation</a:t>
            </a:r>
            <a:r>
              <a:rPr lang="fr-CA" sz="1200" b="0" i="0" kern="1200" dirty="0" smtClean="0">
                <a:solidFill>
                  <a:schemeClr val="tx1"/>
                </a:solidFill>
                <a:latin typeface="+mn-lt"/>
                <a:ea typeface="+mn-ea"/>
                <a:cs typeface="+mn-cs"/>
              </a:rPr>
              <a:t>, émet en 1705 l'hypothèse que les apparitions cométaires de 1531, 1607 et 1682, ne sont en fait qu'une seule et même comète dont il prédit l'apparition suivante en 1758 (voir </a:t>
            </a:r>
            <a:r>
              <a:rPr lang="fr-CA" sz="1200" b="0" i="0" u="none" strike="noStrike" kern="1200" dirty="0" smtClean="0">
                <a:solidFill>
                  <a:schemeClr val="tx1"/>
                </a:solidFill>
                <a:latin typeface="+mn-lt"/>
                <a:ea typeface="+mn-ea"/>
                <a:cs typeface="+mn-cs"/>
              </a:rPr>
              <a:t>comète de Halley</a:t>
            </a:r>
            <a:r>
              <a:rPr lang="fr-CA" sz="1200" b="0" i="0" kern="1200" dirty="0" smtClean="0">
                <a:solidFill>
                  <a:schemeClr val="tx1"/>
                </a:solidFill>
                <a:latin typeface="+mn-lt"/>
                <a:ea typeface="+mn-ea"/>
                <a:cs typeface="+mn-cs"/>
              </a:rPr>
              <a:t>), ce qui fit sa célébrité. Toutefois, Halley n’a jamais vu « sa comète », car il décéda avant</a:t>
            </a:r>
            <a:r>
              <a:rPr lang="fr-CA" sz="1200" b="0" i="0" kern="1200" baseline="0" dirty="0" smtClean="0">
                <a:solidFill>
                  <a:schemeClr val="tx1"/>
                </a:solidFill>
                <a:latin typeface="+mn-lt"/>
                <a:ea typeface="+mn-ea"/>
                <a:cs typeface="+mn-cs"/>
              </a:rPr>
              <a:t> son retour.</a:t>
            </a:r>
            <a:endParaRPr lang="fr-CA" sz="1200" b="0" i="0" kern="1200" dirty="0" smtClean="0">
              <a:solidFill>
                <a:schemeClr val="tx1"/>
              </a:solidFill>
              <a:latin typeface="+mn-lt"/>
              <a:ea typeface="+mn-ea"/>
              <a:cs typeface="+mn-cs"/>
            </a:endParaRPr>
          </a:p>
          <a:p>
            <a:endParaRPr lang="fr-CA" sz="1200" b="0" i="0" kern="1200" dirty="0" smtClean="0">
              <a:solidFill>
                <a:schemeClr val="tx1"/>
              </a:solidFill>
              <a:latin typeface="+mn-lt"/>
              <a:ea typeface="+mn-ea"/>
              <a:cs typeface="+mn-cs"/>
            </a:endParaRPr>
          </a:p>
          <a:p>
            <a:r>
              <a:rPr lang="fr-CA" sz="1200" b="0" i="0" u="none" strike="noStrike" kern="1200" dirty="0" smtClean="0">
                <a:solidFill>
                  <a:schemeClr val="tx1"/>
                </a:solidFill>
                <a:latin typeface="+mn-lt"/>
                <a:ea typeface="+mn-ea"/>
                <a:cs typeface="+mn-cs"/>
              </a:rPr>
              <a:t>John Flamsteed</a:t>
            </a:r>
            <a:r>
              <a:rPr lang="fr-CA" sz="1200" b="0" i="0" kern="1200" dirty="0" smtClean="0">
                <a:solidFill>
                  <a:schemeClr val="tx1"/>
                </a:solidFill>
                <a:latin typeface="+mn-lt"/>
                <a:ea typeface="+mn-ea"/>
                <a:cs typeface="+mn-cs"/>
              </a:rPr>
              <a:t> propose en 1680 une relation d'attraction-répulsion entre comètes et le Soleil.</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Après avoir d'abord réfuté cette théorie, </a:t>
            </a:r>
            <a:r>
              <a:rPr lang="fr-CA" sz="1200" b="0" i="0" u="none" strike="noStrike" kern="1200" dirty="0" smtClean="0">
                <a:solidFill>
                  <a:schemeClr val="tx1"/>
                </a:solidFill>
                <a:latin typeface="+mn-lt"/>
                <a:ea typeface="+mn-ea"/>
                <a:cs typeface="+mn-cs"/>
              </a:rPr>
              <a:t>Isaac Newton</a:t>
            </a:r>
            <a:r>
              <a:rPr lang="fr-CA" sz="1200" b="0" i="0" kern="1200" dirty="0" smtClean="0">
                <a:solidFill>
                  <a:schemeClr val="tx1"/>
                </a:solidFill>
                <a:latin typeface="+mn-lt"/>
                <a:ea typeface="+mn-ea"/>
                <a:cs typeface="+mn-cs"/>
              </a:rPr>
              <a:t> prouve dans son œuvre majeure, </a:t>
            </a:r>
            <a:r>
              <a:rPr lang="fr-CA" sz="1200" b="0" i="1" u="none" strike="noStrike" kern="1200" dirty="0" err="1" smtClean="0">
                <a:solidFill>
                  <a:schemeClr val="tx1"/>
                </a:solidFill>
                <a:latin typeface="+mn-lt"/>
                <a:ea typeface="+mn-ea"/>
                <a:cs typeface="+mn-cs"/>
              </a:rPr>
              <a:t>Philosophiae</a:t>
            </a:r>
            <a:r>
              <a:rPr lang="fr-CA" sz="1200" b="0" i="1" u="none" strike="noStrike" kern="1200" dirty="0" smtClean="0">
                <a:solidFill>
                  <a:schemeClr val="tx1"/>
                </a:solidFill>
                <a:latin typeface="+mn-lt"/>
                <a:ea typeface="+mn-ea"/>
                <a:cs typeface="+mn-cs"/>
              </a:rPr>
              <a:t> </a:t>
            </a:r>
            <a:r>
              <a:rPr lang="fr-CA" sz="1200" b="0" i="1" u="none" strike="noStrike" kern="1200" dirty="0" err="1" smtClean="0">
                <a:solidFill>
                  <a:schemeClr val="tx1"/>
                </a:solidFill>
                <a:latin typeface="+mn-lt"/>
                <a:ea typeface="+mn-ea"/>
                <a:cs typeface="+mn-cs"/>
              </a:rPr>
              <a:t>Naturalis</a:t>
            </a:r>
            <a:r>
              <a:rPr lang="fr-CA" sz="1200" b="0" i="1" u="none" strike="noStrike" kern="1200" dirty="0" smtClean="0">
                <a:solidFill>
                  <a:schemeClr val="tx1"/>
                </a:solidFill>
                <a:latin typeface="+mn-lt"/>
                <a:ea typeface="+mn-ea"/>
                <a:cs typeface="+mn-cs"/>
              </a:rPr>
              <a:t> </a:t>
            </a:r>
            <a:r>
              <a:rPr lang="fr-CA" sz="1200" b="0" i="1" u="none" strike="noStrike" kern="1200" dirty="0" err="1" smtClean="0">
                <a:solidFill>
                  <a:schemeClr val="tx1"/>
                </a:solidFill>
                <a:latin typeface="+mn-lt"/>
                <a:ea typeface="+mn-ea"/>
                <a:cs typeface="+mn-cs"/>
              </a:rPr>
              <a:t>Principia</a:t>
            </a:r>
            <a:r>
              <a:rPr lang="fr-CA" sz="1200" b="0" i="1" u="none" strike="noStrike" kern="1200" dirty="0" smtClean="0">
                <a:solidFill>
                  <a:schemeClr val="tx1"/>
                </a:solidFill>
                <a:latin typeface="+mn-lt"/>
                <a:ea typeface="+mn-ea"/>
                <a:cs typeface="+mn-cs"/>
              </a:rPr>
              <a:t> </a:t>
            </a:r>
            <a:r>
              <a:rPr lang="fr-CA" sz="1200" b="0" i="1" u="none" strike="noStrike" kern="1200" dirty="0" err="1" smtClean="0">
                <a:solidFill>
                  <a:schemeClr val="tx1"/>
                </a:solidFill>
                <a:latin typeface="+mn-lt"/>
                <a:ea typeface="+mn-ea"/>
                <a:cs typeface="+mn-cs"/>
              </a:rPr>
              <a:t>Mathematica</a:t>
            </a:r>
            <a:r>
              <a:rPr lang="fr-CA" sz="1200" b="0" i="0" kern="1200" dirty="0" smtClean="0">
                <a:solidFill>
                  <a:schemeClr val="tx1"/>
                </a:solidFill>
                <a:latin typeface="+mn-lt"/>
                <a:ea typeface="+mn-ea"/>
                <a:cs typeface="+mn-cs"/>
              </a:rPr>
              <a:t>, que les comètes obéissent aux mêmes lois de mécanique céleste que les planètes, et possèdent une masse.</a:t>
            </a:r>
          </a:p>
          <a:p>
            <a:endParaRPr lang="fr-CA" dirty="0" smtClean="0"/>
          </a:p>
          <a:p>
            <a:r>
              <a:rPr lang="fr-CA" dirty="0" smtClean="0"/>
              <a:t>Source</a:t>
            </a:r>
            <a:r>
              <a:rPr lang="fr-CA" baseline="0" dirty="0" smtClean="0"/>
              <a:t> : 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5</a:t>
            </a:fld>
            <a:endParaRPr lang="fr-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0" dirty="0" smtClean="0"/>
              <a:t>La</a:t>
            </a:r>
            <a:r>
              <a:rPr lang="fr-CA" b="0" baseline="0" dirty="0" smtClean="0"/>
              <a:t> matière éjectée par une comète réfléchit la lumière émise par le Soleil.</a:t>
            </a:r>
          </a:p>
          <a:p>
            <a:r>
              <a:rPr lang="fr-CA" b="0" baseline="0" dirty="0" smtClean="0"/>
              <a:t>Cette lumière possède des propriétés qui permettent d’identifier </a:t>
            </a:r>
            <a:r>
              <a:rPr lang="fr-FR" sz="1200" b="0" dirty="0" smtClean="0">
                <a:solidFill>
                  <a:srgbClr val="FFFFFF"/>
                </a:solidFill>
                <a:effectLst>
                  <a:outerShdw dist="17961" dir="2700000">
                    <a:scrgbClr r="0" g="0" b="0"/>
                  </a:outerShdw>
                </a:effectLst>
                <a:ea typeface="Lucida Sans Unicode" pitchFamily="2"/>
                <a:cs typeface="Tahoma" pitchFamily="2"/>
              </a:rPr>
              <a:t>certaines structures très tenues ou carrément invisibles en lumière blanche.</a:t>
            </a:r>
            <a:endParaRPr lang="fr-CA" b="0"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50</a:t>
            </a:fld>
            <a:endParaRPr lang="fr-CA"/>
          </a:p>
        </p:txBody>
      </p:sp>
    </p:spTree>
    <p:extLst>
      <p:ext uri="{BB962C8B-B14F-4D97-AF65-F5344CB8AC3E}">
        <p14:creationId xmlns:p14="http://schemas.microsoft.com/office/powerpoint/2010/main" val="3665820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Certains filtres sont spécialement recommandés pour l’observation/astrophotographie.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51</a:t>
            </a:fld>
            <a:endParaRPr lang="fr-CA"/>
          </a:p>
        </p:txBody>
      </p:sp>
    </p:spTree>
    <p:extLst>
      <p:ext uri="{BB962C8B-B14F-4D97-AF65-F5344CB8AC3E}">
        <p14:creationId xmlns:p14="http://schemas.microsoft.com/office/powerpoint/2010/main" val="21905216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 sont ce qu’on appelle des filtres à bandes passante étroite.</a:t>
            </a:r>
          </a:p>
          <a:p>
            <a:r>
              <a:rPr lang="fr-CA" dirty="0" smtClean="0"/>
              <a:t>C’est-à-dire</a:t>
            </a:r>
            <a:r>
              <a:rPr lang="fr-CA" baseline="0" dirty="0" smtClean="0"/>
              <a:t> que ces filtres laissent passer très peu de lumière et plus particulièrement certaines couleurs (longueurs d’onde) de la lumière.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52</a:t>
            </a:fld>
            <a:endParaRPr lang="fr-CA"/>
          </a:p>
        </p:txBody>
      </p:sp>
    </p:spTree>
    <p:extLst>
      <p:ext uri="{BB962C8B-B14F-4D97-AF65-F5344CB8AC3E}">
        <p14:creationId xmlns:p14="http://schemas.microsoft.com/office/powerpoint/2010/main" val="33620787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 filtre laisse</a:t>
            </a:r>
            <a:r>
              <a:rPr lang="fr-CA" baseline="0" dirty="0" smtClean="0"/>
              <a:t> passer la lumière bleue verte et rouge.</a:t>
            </a:r>
          </a:p>
          <a:p>
            <a:r>
              <a:rPr lang="fr-CA" dirty="0" smtClean="0"/>
              <a:t>Ce filtre montre l’énergie libérée par les atomes</a:t>
            </a:r>
            <a:r>
              <a:rPr lang="fr-CA" baseline="0" dirty="0" smtClean="0"/>
              <a:t> d’hydrogène et les collisions avec les atomes d’oxygène.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53</a:t>
            </a:fld>
            <a:endParaRPr lang="fr-CA"/>
          </a:p>
        </p:txBody>
      </p:sp>
    </p:spTree>
    <p:extLst>
      <p:ext uri="{BB962C8B-B14F-4D97-AF65-F5344CB8AC3E}">
        <p14:creationId xmlns:p14="http://schemas.microsoft.com/office/powerpoint/2010/main" val="4198009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Filtre qui bloque la pollution lumineuse.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54</a:t>
            </a:fld>
            <a:endParaRPr lang="fr-CA"/>
          </a:p>
        </p:txBody>
      </p:sp>
    </p:spTree>
    <p:extLst>
      <p:ext uri="{BB962C8B-B14F-4D97-AF65-F5344CB8AC3E}">
        <p14:creationId xmlns:p14="http://schemas.microsoft.com/office/powerpoint/2010/main" val="25589629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ln>
        </p:spPr>
      </p:sp>
      <p:sp>
        <p:nvSpPr>
          <p:cNvPr id="50179" name="Espace réservé des commentaires 2"/>
          <p:cNvSpPr>
            <a:spLocks noGrp="1"/>
          </p:cNvSpPr>
          <p:nvPr>
            <p:ph type="body" sz="quarter" idx="1"/>
          </p:nvPr>
        </p:nvSpPr>
        <p:spPr bwMode="auto">
          <a:xfrm>
            <a:off x="685800" y="4343400"/>
            <a:ext cx="5486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eaLnBrk="1" hangingPunct="1">
              <a:spcBef>
                <a:spcPct val="0"/>
              </a:spcBef>
            </a:pPr>
            <a:r>
              <a:rPr lang="fr-FR" dirty="0" smtClean="0">
                <a:solidFill>
                  <a:srgbClr val="000000"/>
                </a:solidFill>
                <a:latin typeface="Arial" charset="0"/>
                <a:cs typeface="Tahoma" pitchFamily="34" charset="0"/>
              </a:rPr>
              <a:t>Ce</a:t>
            </a:r>
            <a:r>
              <a:rPr lang="fr-FR" baseline="0" dirty="0" smtClean="0">
                <a:solidFill>
                  <a:srgbClr val="000000"/>
                </a:solidFill>
                <a:latin typeface="Arial" charset="0"/>
                <a:cs typeface="Tahoma" pitchFamily="34" charset="0"/>
              </a:rPr>
              <a:t> </a:t>
            </a:r>
            <a:r>
              <a:rPr lang="fr-FR" dirty="0" smtClean="0">
                <a:solidFill>
                  <a:srgbClr val="000000"/>
                </a:solidFill>
                <a:latin typeface="Arial" charset="0"/>
                <a:cs typeface="Tahoma" pitchFamily="34" charset="0"/>
              </a:rPr>
              <a:t>filtre ne laisse passer que les raies de</a:t>
            </a:r>
            <a:r>
              <a:rPr lang="fr-FR" baseline="0" dirty="0" smtClean="0">
                <a:solidFill>
                  <a:srgbClr val="000000"/>
                </a:solidFill>
                <a:latin typeface="Arial" charset="0"/>
                <a:cs typeface="Tahoma" pitchFamily="34" charset="0"/>
              </a:rPr>
              <a:t> l’oxygène III.</a:t>
            </a:r>
          </a:p>
          <a:p>
            <a:pPr eaLnBrk="1" hangingPunct="1">
              <a:spcBef>
                <a:spcPct val="0"/>
              </a:spcBef>
            </a:pPr>
            <a:r>
              <a:rPr lang="fr-FR" baseline="0" dirty="0" smtClean="0">
                <a:solidFill>
                  <a:srgbClr val="000000"/>
                </a:solidFill>
                <a:latin typeface="Arial" charset="0"/>
                <a:cs typeface="Tahoma" pitchFamily="34" charset="0"/>
              </a:rPr>
              <a:t>C’est-à-dire que ce filtre montre les endroits où il y a présence de collisions impliquant l’atome d’oxygène.</a:t>
            </a:r>
            <a:endParaRPr lang="fr-FR" dirty="0" smtClean="0">
              <a:solidFill>
                <a:srgbClr val="000000"/>
              </a:solidFill>
              <a:latin typeface="Arial" charset="0"/>
              <a:cs typeface="Tahoma"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 filtre permet d'obtenir un contraste maximal.</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56</a:t>
            </a:fld>
            <a:endParaRPr lang="fr-CA"/>
          </a:p>
        </p:txBody>
      </p:sp>
    </p:spTree>
    <p:extLst>
      <p:ext uri="{BB962C8B-B14F-4D97-AF65-F5344CB8AC3E}">
        <p14:creationId xmlns:p14="http://schemas.microsoft.com/office/powerpoint/2010/main" val="2640947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ln>
        </p:spPr>
      </p:sp>
      <p:sp>
        <p:nvSpPr>
          <p:cNvPr id="52227" name="Espace réservé des commentaires 2"/>
          <p:cNvSpPr>
            <a:spLocks noGrp="1"/>
          </p:cNvSpPr>
          <p:nvPr>
            <p:ph type="body" sz="quarter" idx="1"/>
          </p:nvPr>
        </p:nvSpPr>
        <p:spPr bwMode="auto">
          <a:xfrm>
            <a:off x="685800" y="4343400"/>
            <a:ext cx="5486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eaLnBrk="1" hangingPunct="1">
              <a:spcBef>
                <a:spcPct val="0"/>
              </a:spcBef>
            </a:pPr>
            <a:r>
              <a:rPr lang="fr-FR" dirty="0" smtClean="0">
                <a:solidFill>
                  <a:srgbClr val="000000"/>
                </a:solidFill>
                <a:latin typeface="Arial" charset="0"/>
                <a:cs typeface="Tahoma" pitchFamily="34" charset="0"/>
              </a:rPr>
              <a:t>Ce filtre montre les endroits où l’atome d’hydrogène réémet de l’énergie à 2 occasions.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Filtre idéal pour</a:t>
            </a:r>
            <a:r>
              <a:rPr lang="fr-CA" baseline="0" dirty="0" smtClean="0"/>
              <a:t> </a:t>
            </a:r>
            <a:r>
              <a:rPr lang="fr-CA" dirty="0" smtClean="0"/>
              <a:t>l’observation des comètes.</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58</a:t>
            </a:fld>
            <a:endParaRPr lang="fr-CA"/>
          </a:p>
        </p:txBody>
      </p:sp>
    </p:spTree>
    <p:extLst>
      <p:ext uri="{BB962C8B-B14F-4D97-AF65-F5344CB8AC3E}">
        <p14:creationId xmlns:p14="http://schemas.microsoft.com/office/powerpoint/2010/main" val="5477301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ln>
        </p:spPr>
      </p:sp>
      <p:sp>
        <p:nvSpPr>
          <p:cNvPr id="54275" name="Espace réservé des commentaires 2"/>
          <p:cNvSpPr>
            <a:spLocks noGrp="1"/>
          </p:cNvSpPr>
          <p:nvPr>
            <p:ph type="body" sz="quarter" idx="1"/>
          </p:nvPr>
        </p:nvSpPr>
        <p:spPr bwMode="auto">
          <a:xfrm>
            <a:off x="685800" y="4343400"/>
            <a:ext cx="5486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eaLnBrk="1" hangingPunct="1">
              <a:spcBef>
                <a:spcPct val="0"/>
              </a:spcBef>
            </a:pPr>
            <a:r>
              <a:rPr lang="fr-FR" dirty="0" smtClean="0">
                <a:solidFill>
                  <a:srgbClr val="000000"/>
                </a:solidFill>
                <a:latin typeface="Arial" charset="0"/>
                <a:cs typeface="Tahoma" pitchFamily="34" charset="0"/>
              </a:rPr>
              <a:t>Ce filtre montre la présence d’oxygène et de cyanure dans la queue des comètes.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Malgré ces interprétations de savants et de philosophes, la croyance populaire en fait à cette époque (et jusqu'au </a:t>
            </a:r>
            <a:r>
              <a:rPr lang="fr-CA" sz="1200" b="0" i="0" u="none" strike="noStrike" kern="1200" cap="small" dirty="0" err="1" smtClean="0">
                <a:solidFill>
                  <a:schemeClr val="tx1"/>
                </a:solidFill>
                <a:latin typeface="+mn-lt"/>
                <a:ea typeface="+mn-ea"/>
                <a:cs typeface="+mn-cs"/>
              </a:rPr>
              <a:t>xx</a:t>
            </a:r>
            <a:r>
              <a:rPr lang="fr-CA" sz="1200" b="0" i="0" u="none" strike="noStrike" kern="1200" baseline="30000" dirty="0" err="1" smtClean="0">
                <a:solidFill>
                  <a:schemeClr val="tx1"/>
                </a:solidFill>
                <a:latin typeface="+mn-lt"/>
                <a:ea typeface="+mn-ea"/>
                <a:cs typeface="+mn-cs"/>
              </a:rPr>
              <a:t>e</a:t>
            </a:r>
            <a:r>
              <a:rPr lang="fr-CA" sz="1200" b="0" i="0" u="none" strike="noStrike" kern="1200" dirty="0" smtClean="0">
                <a:solidFill>
                  <a:schemeClr val="tx1"/>
                </a:solidFill>
                <a:latin typeface="+mn-lt"/>
                <a:ea typeface="+mn-ea"/>
                <a:cs typeface="+mn-cs"/>
              </a:rPr>
              <a:t> siècle</a:t>
            </a:r>
            <a:r>
              <a:rPr lang="fr-CA" sz="1200" b="0" i="0" kern="1200" dirty="0" smtClean="0">
                <a:solidFill>
                  <a:schemeClr val="tx1"/>
                </a:solidFill>
                <a:latin typeface="+mn-lt"/>
                <a:ea typeface="+mn-ea"/>
                <a:cs typeface="+mn-cs"/>
              </a:rPr>
              <a:t>) des signes annonciateurs, le plus souvent de mauvais augure, plus rarement </a:t>
            </a:r>
            <a:r>
              <a:rPr lang="fr-CA" sz="1200" b="0" i="0" u="none" strike="noStrike" kern="1200" dirty="0" smtClean="0">
                <a:solidFill>
                  <a:schemeClr val="tx1"/>
                </a:solidFill>
                <a:latin typeface="+mn-lt"/>
                <a:ea typeface="+mn-ea"/>
                <a:cs typeface="+mn-cs"/>
              </a:rPr>
              <a:t>propitiatoires</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 ainsi les Chaldéens et les Mésopotamiens leur offrent de l’encens pour infléchir le funeste présage ; certaines femmes grecques et romaines en deuil délient leurs cheveux pour manifester leur chagrin ; certains astrologues égyptiens pensent que sacrifices et prières ne peuvent conjurer leur pouvoir annonciateur ; les astrologues au </a:t>
            </a:r>
            <a:r>
              <a:rPr lang="fr-CA" sz="1200" b="0" i="0" u="none" strike="noStrike" kern="1200" dirty="0" smtClean="0">
                <a:solidFill>
                  <a:schemeClr val="tx1"/>
                </a:solidFill>
                <a:latin typeface="+mn-lt"/>
                <a:ea typeface="+mn-ea"/>
                <a:cs typeface="+mn-cs"/>
              </a:rPr>
              <a:t>Moyen Âge</a:t>
            </a:r>
            <a:r>
              <a:rPr lang="fr-CA" sz="1200" b="0" i="0" kern="1200" dirty="0" smtClean="0">
                <a:solidFill>
                  <a:schemeClr val="tx1"/>
                </a:solidFill>
                <a:latin typeface="+mn-lt"/>
                <a:ea typeface="+mn-ea"/>
                <a:cs typeface="+mn-cs"/>
              </a:rPr>
              <a:t> les associent à des morts illustres : comète de 451 pour la mort d’</a:t>
            </a:r>
            <a:r>
              <a:rPr lang="fr-CA" sz="1200" b="0" i="0" u="none" strike="noStrike" kern="1200" dirty="0" smtClean="0">
                <a:solidFill>
                  <a:schemeClr val="tx1"/>
                </a:solidFill>
                <a:latin typeface="+mn-lt"/>
                <a:ea typeface="+mn-ea"/>
                <a:cs typeface="+mn-cs"/>
              </a:rPr>
              <a:t>Attila</a:t>
            </a:r>
            <a:r>
              <a:rPr lang="fr-CA" sz="1200" b="0" i="0" kern="1200" dirty="0" smtClean="0">
                <a:solidFill>
                  <a:schemeClr val="tx1"/>
                </a:solidFill>
                <a:latin typeface="+mn-lt"/>
                <a:ea typeface="+mn-ea"/>
                <a:cs typeface="+mn-cs"/>
              </a:rPr>
              <a:t>, de 632 pour </a:t>
            </a:r>
            <a:r>
              <a:rPr lang="fr-CA" sz="1200" b="0" i="0" u="none" strike="noStrike" kern="1200" dirty="0" smtClean="0">
                <a:solidFill>
                  <a:schemeClr val="tx1"/>
                </a:solidFill>
                <a:latin typeface="+mn-lt"/>
                <a:ea typeface="+mn-ea"/>
                <a:cs typeface="+mn-cs"/>
              </a:rPr>
              <a:t>Mahomet</a:t>
            </a:r>
            <a:r>
              <a:rPr lang="fr-CA" sz="1200" b="0" i="0" kern="1200" dirty="0" smtClean="0">
                <a:solidFill>
                  <a:schemeClr val="tx1"/>
                </a:solidFill>
                <a:latin typeface="+mn-lt"/>
                <a:ea typeface="+mn-ea"/>
                <a:cs typeface="+mn-cs"/>
              </a:rPr>
              <a:t>, de 1223 pour </a:t>
            </a:r>
            <a:r>
              <a:rPr lang="fr-CA" sz="1200" b="0" i="0" u="none" strike="noStrike" kern="1200" dirty="0" smtClean="0">
                <a:solidFill>
                  <a:schemeClr val="tx1"/>
                </a:solidFill>
                <a:latin typeface="+mn-lt"/>
                <a:ea typeface="+mn-ea"/>
                <a:cs typeface="+mn-cs"/>
              </a:rPr>
              <a:t>Philippe-Auguste,</a:t>
            </a:r>
            <a:r>
              <a:rPr lang="fr-CA" sz="1200" b="0" i="0" u="none" strike="noStrike" kern="1200" baseline="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comète de Halley</a:t>
            </a:r>
            <a:r>
              <a:rPr lang="fr-CA" sz="1200" b="0" i="0" kern="1200" dirty="0" smtClean="0">
                <a:solidFill>
                  <a:schemeClr val="tx1"/>
                </a:solidFill>
                <a:latin typeface="+mn-lt"/>
                <a:ea typeface="+mn-ea"/>
                <a:cs typeface="+mn-cs"/>
              </a:rPr>
              <a:t> pour </a:t>
            </a:r>
            <a:r>
              <a:rPr lang="fr-CA" sz="1200" b="0" i="0" u="none" strike="noStrike" kern="1200" dirty="0" smtClean="0">
                <a:solidFill>
                  <a:schemeClr val="tx1"/>
                </a:solidFill>
                <a:latin typeface="+mn-lt"/>
                <a:ea typeface="+mn-ea"/>
                <a:cs typeface="+mn-cs"/>
              </a:rPr>
              <a:t>Henri IV</a:t>
            </a:r>
            <a:r>
              <a:rPr lang="fr-CA" sz="1200" b="0" i="0" kern="1200" dirty="0" smtClean="0">
                <a:solidFill>
                  <a:schemeClr val="tx1"/>
                </a:solidFill>
                <a:latin typeface="+mn-lt"/>
                <a:ea typeface="+mn-ea"/>
                <a:cs typeface="+mn-cs"/>
              </a:rPr>
              <a:t>, etc. Outre ces présages funestes, elles sont également associées à des batailles (bon</a:t>
            </a:r>
            <a:r>
              <a:rPr lang="fr-CA" sz="1200" b="0" i="0"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augure pour les Normands, mauvais pour les Anglo-saxons lors de la </a:t>
            </a:r>
            <a:r>
              <a:rPr lang="fr-CA" sz="1200" b="0" i="0" u="none" strike="noStrike" kern="1200" dirty="0" smtClean="0">
                <a:solidFill>
                  <a:schemeClr val="tx1"/>
                </a:solidFill>
                <a:latin typeface="+mn-lt"/>
                <a:ea typeface="+mn-ea"/>
                <a:cs typeface="+mn-cs"/>
              </a:rPr>
              <a:t>Bataille d'Hastings</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 passage de la comète Hale-Bopp a aussi été remarquable par la </a:t>
            </a:r>
            <a:r>
              <a:rPr lang="fr-CA" sz="1200" b="0" i="0" u="none" strike="noStrike" kern="1200" dirty="0" smtClean="0">
                <a:solidFill>
                  <a:schemeClr val="tx1"/>
                </a:solidFill>
                <a:latin typeface="+mn-lt"/>
                <a:ea typeface="+mn-ea"/>
                <a:cs typeface="+mn-cs"/>
              </a:rPr>
              <a:t>panique</a:t>
            </a:r>
            <a:r>
              <a:rPr lang="fr-CA" sz="1200" b="0" i="0" kern="1200" dirty="0" smtClean="0">
                <a:solidFill>
                  <a:schemeClr val="tx1"/>
                </a:solidFill>
                <a:latin typeface="+mn-lt"/>
                <a:ea typeface="+mn-ea"/>
                <a:cs typeface="+mn-cs"/>
              </a:rPr>
              <a:t> qu'elle a déclenchée. Des rumeurs se répandent selon lesquelles elle est suivie d'un </a:t>
            </a:r>
            <a:r>
              <a:rPr lang="fr-CA" sz="1200" b="0" i="0" u="none" strike="noStrike" kern="1200" dirty="0" smtClean="0">
                <a:solidFill>
                  <a:schemeClr val="tx1"/>
                </a:solidFill>
                <a:latin typeface="+mn-lt"/>
                <a:ea typeface="+mn-ea"/>
                <a:cs typeface="+mn-cs"/>
              </a:rPr>
              <a:t>vaisseau spatial</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extraterrestre</a:t>
            </a:r>
            <a:r>
              <a:rPr lang="fr-CA" sz="1200" b="0" i="0" kern="1200" dirty="0" smtClean="0">
                <a:solidFill>
                  <a:schemeClr val="tx1"/>
                </a:solidFill>
                <a:latin typeface="+mn-lt"/>
                <a:ea typeface="+mn-ea"/>
                <a:cs typeface="+mn-cs"/>
              </a:rPr>
              <a:t>, et ces rumeurs ont inspiré un </a:t>
            </a:r>
            <a:r>
              <a:rPr lang="fr-CA" sz="1200" b="0" i="0" u="none" strike="noStrike" kern="1200" dirty="0" smtClean="0">
                <a:solidFill>
                  <a:schemeClr val="tx1"/>
                </a:solidFill>
                <a:latin typeface="+mn-lt"/>
                <a:ea typeface="+mn-ea"/>
                <a:cs typeface="+mn-cs"/>
              </a:rPr>
              <a:t>suicide collectif</a:t>
            </a:r>
            <a:r>
              <a:rPr lang="fr-CA" sz="1200" b="0" i="0" kern="1200" dirty="0" smtClean="0">
                <a:solidFill>
                  <a:schemeClr val="tx1"/>
                </a:solidFill>
                <a:latin typeface="+mn-lt"/>
                <a:ea typeface="+mn-ea"/>
                <a:cs typeface="+mn-cs"/>
              </a:rPr>
              <a:t> des sectateurs de </a:t>
            </a:r>
            <a:r>
              <a:rPr lang="fr-CA" sz="1200" b="0" i="0" u="none" strike="noStrike" kern="1200" dirty="0" err="1" smtClean="0">
                <a:solidFill>
                  <a:schemeClr val="tx1"/>
                </a:solidFill>
                <a:latin typeface="+mn-lt"/>
                <a:ea typeface="+mn-ea"/>
                <a:cs typeface="+mn-cs"/>
              </a:rPr>
              <a:t>Heaven's</a:t>
            </a:r>
            <a:r>
              <a:rPr lang="fr-CA" sz="1200" b="0" i="0" u="none" strike="noStrike" kern="1200" dirty="0" smtClean="0">
                <a:solidFill>
                  <a:schemeClr val="tx1"/>
                </a:solidFill>
                <a:latin typeface="+mn-lt"/>
                <a:ea typeface="+mn-ea"/>
                <a:cs typeface="+mn-cs"/>
              </a:rPr>
              <a:t> </a:t>
            </a:r>
            <a:r>
              <a:rPr lang="fr-CA" sz="1200" b="0" i="0" u="none" strike="noStrike" kern="1200" dirty="0" err="1" smtClean="0">
                <a:solidFill>
                  <a:schemeClr val="tx1"/>
                </a:solidFill>
                <a:latin typeface="+mn-lt"/>
                <a:ea typeface="+mn-ea"/>
                <a:cs typeface="+mn-cs"/>
              </a:rPr>
              <a:t>Gate</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Source : 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6</a:t>
            </a:fld>
            <a:endParaRPr lang="fr-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0" dirty="0" smtClean="0"/>
              <a:t>Ce filtre</a:t>
            </a:r>
            <a:r>
              <a:rPr lang="fr-CA" b="0" baseline="0" dirty="0" smtClean="0"/>
              <a:t> </a:t>
            </a:r>
            <a:r>
              <a:rPr lang="fr-FR" b="0" dirty="0" smtClean="0">
                <a:solidFill>
                  <a:srgbClr val="FFFFFF"/>
                </a:solidFill>
                <a:effectLst>
                  <a:outerShdw dist="17961" dir="2700000">
                    <a:scrgbClr r="0" g="0" b="0"/>
                  </a:outerShdw>
                </a:effectLst>
                <a:ea typeface="Lucida Sans Unicode" pitchFamily="2"/>
                <a:cs typeface="Tahoma" pitchFamily="2"/>
              </a:rPr>
              <a:t>met en évidence les détails très fins des objets.</a:t>
            </a:r>
            <a:endParaRPr lang="fr-CA" b="0"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60</a:t>
            </a:fld>
            <a:endParaRPr lang="fr-CA"/>
          </a:p>
        </p:txBody>
      </p:sp>
    </p:spTree>
    <p:extLst>
      <p:ext uri="{BB962C8B-B14F-4D97-AF65-F5344CB8AC3E}">
        <p14:creationId xmlns:p14="http://schemas.microsoft.com/office/powerpoint/2010/main" val="30079189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ln>
        </p:spPr>
      </p:sp>
      <p:sp>
        <p:nvSpPr>
          <p:cNvPr id="56323" name="Espace réservé des commentaires 2"/>
          <p:cNvSpPr>
            <a:spLocks noGrp="1"/>
          </p:cNvSpPr>
          <p:nvPr>
            <p:ph type="body" sz="quarter" idx="1"/>
          </p:nvPr>
        </p:nvSpPr>
        <p:spPr bwMode="auto">
          <a:xfrm>
            <a:off x="685800" y="4343400"/>
            <a:ext cx="548640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eaLnBrk="1" hangingPunct="1">
              <a:spcBef>
                <a:spcPct val="0"/>
              </a:spcBef>
            </a:pPr>
            <a:r>
              <a:rPr lang="fr-FR" dirty="0" smtClean="0">
                <a:solidFill>
                  <a:srgbClr val="000000"/>
                </a:solidFill>
                <a:latin typeface="Arial" charset="0"/>
                <a:cs typeface="Tahoma" pitchFamily="34" charset="0"/>
              </a:rPr>
              <a:t>Ce filtre montre les régions où les</a:t>
            </a:r>
            <a:r>
              <a:rPr lang="fr-FR" baseline="0" dirty="0" smtClean="0">
                <a:solidFill>
                  <a:srgbClr val="000000"/>
                </a:solidFill>
                <a:latin typeface="Arial" charset="0"/>
                <a:cs typeface="Tahoma" pitchFamily="34" charset="0"/>
              </a:rPr>
              <a:t> atomes d’hydrogène réémettent de l’énergie.</a:t>
            </a:r>
            <a:endParaRPr lang="fr-FR" dirty="0" smtClean="0">
              <a:solidFill>
                <a:srgbClr val="000000"/>
              </a:solidFill>
              <a:latin typeface="Arial" charset="0"/>
              <a:cs typeface="Tahoma"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Différents filtres sont également disponibles pour l’observation visuelle.</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62</a:t>
            </a:fld>
            <a:endParaRPr lang="fr-CA"/>
          </a:p>
        </p:txBody>
      </p:sp>
    </p:spTree>
    <p:extLst>
      <p:ext uri="{BB962C8B-B14F-4D97-AF65-F5344CB8AC3E}">
        <p14:creationId xmlns:p14="http://schemas.microsoft.com/office/powerpoint/2010/main" val="5714781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Une pluie d'</a:t>
            </a:r>
            <a:r>
              <a:rPr lang="fr-CA" sz="1200" b="0" i="0" u="none" strike="noStrike" kern="1200" dirty="0" smtClean="0">
                <a:solidFill>
                  <a:schemeClr val="tx1"/>
                </a:solidFill>
                <a:latin typeface="+mn-lt"/>
                <a:ea typeface="+mn-ea"/>
                <a:cs typeface="+mn-cs"/>
              </a:rPr>
              <a:t>étoiles filantes</a:t>
            </a:r>
            <a:r>
              <a:rPr lang="fr-CA" sz="1200" b="0" i="0" kern="1200" dirty="0" smtClean="0">
                <a:solidFill>
                  <a:schemeClr val="tx1"/>
                </a:solidFill>
                <a:latin typeface="+mn-lt"/>
                <a:ea typeface="+mn-ea"/>
                <a:cs typeface="+mn-cs"/>
              </a:rPr>
              <a:t>, également appelées </a:t>
            </a:r>
            <a:r>
              <a:rPr lang="fr-CA" sz="1200" b="0" i="0" u="none" strike="noStrike" kern="1200" dirty="0" smtClean="0">
                <a:solidFill>
                  <a:schemeClr val="tx1"/>
                </a:solidFill>
                <a:latin typeface="+mn-lt"/>
                <a:ea typeface="+mn-ea"/>
                <a:cs typeface="+mn-cs"/>
              </a:rPr>
              <a:t>météores</a:t>
            </a:r>
            <a:r>
              <a:rPr lang="fr-CA" sz="1200" b="0" i="0" kern="1200" dirty="0" smtClean="0">
                <a:solidFill>
                  <a:schemeClr val="tx1"/>
                </a:solidFill>
                <a:latin typeface="+mn-lt"/>
                <a:ea typeface="+mn-ea"/>
                <a:cs typeface="+mn-cs"/>
              </a:rPr>
              <a:t>, se produit lorsque la Terre traverse l'orbite d'une </a:t>
            </a:r>
            <a:r>
              <a:rPr lang="fr-CA" sz="1200" b="0" i="0" u="none" strike="noStrike" kern="1200" dirty="0" smtClean="0">
                <a:solidFill>
                  <a:schemeClr val="tx1"/>
                </a:solidFill>
                <a:latin typeface="+mn-lt"/>
                <a:ea typeface="+mn-ea"/>
                <a:cs typeface="+mn-cs"/>
              </a:rPr>
              <a:t>comète</a:t>
            </a:r>
            <a:r>
              <a:rPr lang="fr-CA" sz="1200" b="0" i="0" kern="1200" dirty="0" smtClean="0">
                <a:solidFill>
                  <a:schemeClr val="tx1"/>
                </a:solidFill>
                <a:latin typeface="+mn-lt"/>
                <a:ea typeface="+mn-ea"/>
                <a:cs typeface="+mn-cs"/>
              </a:rPr>
              <a:t> ou d'un </a:t>
            </a:r>
            <a:r>
              <a:rPr lang="fr-CA" sz="1200" b="0" i="0" u="none" strike="noStrike" kern="1200" dirty="0" smtClean="0">
                <a:solidFill>
                  <a:schemeClr val="tx1"/>
                </a:solidFill>
                <a:latin typeface="+mn-lt"/>
                <a:ea typeface="+mn-ea"/>
                <a:cs typeface="+mn-cs"/>
              </a:rPr>
              <a:t>astéroïde</a:t>
            </a:r>
            <a:r>
              <a:rPr lang="fr-CA" sz="1200" b="0" i="0" kern="1200" dirty="0" smtClean="0">
                <a:solidFill>
                  <a:schemeClr val="tx1"/>
                </a:solidFill>
                <a:latin typeface="+mn-lt"/>
                <a:ea typeface="+mn-ea"/>
                <a:cs typeface="+mn-cs"/>
              </a:rPr>
              <a:t> ayant laissé un nuage de poussière et débris sur son passage.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Ce nuage est appelé un essaim météoritique. Lorsque les poussières entrent dans l’atmosphère, elles provoquent des trainées lumineuses causées par la </a:t>
            </a:r>
            <a:r>
              <a:rPr lang="fr-CA" sz="1200" b="0" i="0" u="none" strike="noStrike" kern="1200" dirty="0" smtClean="0">
                <a:solidFill>
                  <a:schemeClr val="tx1"/>
                </a:solidFill>
                <a:latin typeface="+mn-lt"/>
                <a:ea typeface="+mn-ea"/>
                <a:cs typeface="+mn-cs"/>
              </a:rPr>
              <a:t>vaporisation</a:t>
            </a:r>
            <a:r>
              <a:rPr lang="fr-CA" sz="1200" b="0" i="0" kern="1200" dirty="0" smtClean="0">
                <a:solidFill>
                  <a:schemeClr val="tx1"/>
                </a:solidFill>
                <a:latin typeface="+mn-lt"/>
                <a:ea typeface="+mn-ea"/>
                <a:cs typeface="+mn-cs"/>
              </a:rPr>
              <a:t> du corps et l'</a:t>
            </a:r>
            <a:r>
              <a:rPr lang="fr-CA" sz="1200" b="0" i="0" u="none" strike="noStrike" kern="1200" dirty="0" smtClean="0">
                <a:solidFill>
                  <a:schemeClr val="tx1"/>
                </a:solidFill>
                <a:latin typeface="+mn-lt"/>
                <a:ea typeface="+mn-ea"/>
                <a:cs typeface="+mn-cs"/>
              </a:rPr>
              <a:t>ionisation</a:t>
            </a:r>
            <a:r>
              <a:rPr lang="fr-CA" sz="1200" b="0" i="0" kern="1200" dirty="0" smtClean="0">
                <a:solidFill>
                  <a:schemeClr val="tx1"/>
                </a:solidFill>
                <a:latin typeface="+mn-lt"/>
                <a:ea typeface="+mn-ea"/>
                <a:cs typeface="+mn-cs"/>
              </a:rPr>
              <a:t> de l'air sur sa trajectoire, phénomènes dus principalement à la compression de l'atmosphère en avant du corps supersonique (et non à la </a:t>
            </a:r>
            <a:r>
              <a:rPr lang="fr-CA" sz="1200" b="0" i="0" u="none" strike="noStrike" kern="1200" dirty="0" smtClean="0">
                <a:solidFill>
                  <a:schemeClr val="tx1"/>
                </a:solidFill>
                <a:latin typeface="+mn-lt"/>
                <a:ea typeface="+mn-ea"/>
                <a:cs typeface="+mn-cs"/>
              </a:rPr>
              <a:t>friction).</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 Cette incandescence se produit entre 85 et 120 km d'altitude avec une vitesse comprise entre 40 000 et 290 000 km/h.</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Les étoiles filantes les plus brillantes sont appelées des </a:t>
            </a:r>
            <a:r>
              <a:rPr lang="fr-CA" sz="1200" b="0" i="0" u="none" strike="noStrike" kern="1200" dirty="0" smtClean="0">
                <a:solidFill>
                  <a:schemeClr val="tx1"/>
                </a:solidFill>
                <a:latin typeface="+mn-lt"/>
                <a:ea typeface="+mn-ea"/>
                <a:cs typeface="+mn-cs"/>
              </a:rPr>
              <a:t>bolides</a:t>
            </a:r>
            <a:r>
              <a:rPr lang="fr-CA" sz="1200" b="0" i="0" kern="1200" dirty="0" smtClean="0">
                <a:solidFill>
                  <a:schemeClr val="tx1"/>
                </a:solidFill>
                <a:latin typeface="+mn-lt"/>
                <a:ea typeface="+mn-ea"/>
                <a:cs typeface="+mn-cs"/>
              </a:rPr>
              <a:t>. Par un effet de </a:t>
            </a:r>
            <a:r>
              <a:rPr lang="fr-CA" sz="1200" b="0" i="0" u="none" strike="noStrike" kern="1200" dirty="0" smtClean="0">
                <a:solidFill>
                  <a:schemeClr val="tx1"/>
                </a:solidFill>
                <a:latin typeface="+mn-lt"/>
                <a:ea typeface="+mn-ea"/>
                <a:cs typeface="+mn-cs"/>
              </a:rPr>
              <a:t>perspective</a:t>
            </a:r>
            <a:r>
              <a:rPr lang="fr-CA" sz="1200" b="0" i="0" kern="1200" dirty="0" smtClean="0">
                <a:solidFill>
                  <a:schemeClr val="tx1"/>
                </a:solidFill>
                <a:latin typeface="+mn-lt"/>
                <a:ea typeface="+mn-ea"/>
                <a:cs typeface="+mn-cs"/>
              </a:rPr>
              <a:t>, elles semblent toutes provenir d'un point appelé </a:t>
            </a:r>
            <a:r>
              <a:rPr lang="fr-CA" sz="1200" b="0" i="0" u="none" strike="noStrike" kern="1200" dirty="0" smtClean="0">
                <a:solidFill>
                  <a:schemeClr val="tx1"/>
                </a:solidFill>
                <a:latin typeface="+mn-lt"/>
                <a:ea typeface="+mn-ea"/>
                <a:cs typeface="+mn-cs"/>
              </a:rPr>
              <a:t>radiant</a:t>
            </a:r>
            <a:r>
              <a:rPr lang="fr-CA" sz="1200" b="0" i="0" kern="1200" dirty="0" smtClean="0">
                <a:solidFill>
                  <a:schemeClr val="tx1"/>
                </a:solidFill>
                <a:latin typeface="+mn-lt"/>
                <a:ea typeface="+mn-ea"/>
                <a:cs typeface="+mn-cs"/>
              </a:rPr>
              <a:t>.</a:t>
            </a:r>
          </a:p>
          <a:p>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63</a:t>
            </a:fld>
            <a:endParaRPr lang="fr-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Lors de son périple, une comète laisse des débris le</a:t>
            </a:r>
            <a:r>
              <a:rPr lang="fr-CA" baseline="0" dirty="0" smtClean="0"/>
              <a:t> long de sa trajectoire.</a:t>
            </a:r>
          </a:p>
          <a:p>
            <a:r>
              <a:rPr lang="fr-CA" baseline="0" dirty="0" smtClean="0"/>
              <a:t>Durant sa révolution, la Terre peut passer à travers ces débris.</a:t>
            </a:r>
          </a:p>
          <a:p>
            <a:r>
              <a:rPr lang="fr-CA" baseline="0" dirty="0" smtClean="0"/>
              <a:t>En raison de l’attraction gravitationnelle, la Terre attire alors ces débris.</a:t>
            </a:r>
          </a:p>
          <a:p>
            <a:r>
              <a:rPr lang="fr-CA" baseline="0" dirty="0" smtClean="0"/>
              <a:t>Il s’ensuit alors une pluie d’étoiles filantes.</a:t>
            </a:r>
          </a:p>
          <a:p>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64</a:t>
            </a:fld>
            <a:endParaRPr lang="fr-CA"/>
          </a:p>
        </p:txBody>
      </p:sp>
    </p:spTree>
    <p:extLst>
      <p:ext uri="{BB962C8B-B14F-4D97-AF65-F5344CB8AC3E}">
        <p14:creationId xmlns:p14="http://schemas.microsoft.com/office/powerpoint/2010/main" val="32524459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Selon des travaux de modélisation travaux présentés en 2010, la compression brutale des matériaux constituant le noyau de glace d'une comète, au moment du choc avec une planète pourrait donner lieu à la production d'acides aminés.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Cette modélisation a pris comme base 210 molécules diluées dans un mélange d'eau, de méthanol, d'ammoniac, de dioxyde de carbone et de monoxyde de carbone estimés couramment présentes dans le noyau des comètes.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Avec une vitesse d'impact de 29 km/s, la pression atteint 10 </a:t>
            </a:r>
            <a:r>
              <a:rPr lang="fr-CA" sz="1200" b="0" i="0" u="none" strike="noStrike" kern="1200" dirty="0" smtClean="0">
                <a:solidFill>
                  <a:schemeClr val="tx1"/>
                </a:solidFill>
                <a:latin typeface="+mn-lt"/>
                <a:ea typeface="+mn-ea"/>
                <a:cs typeface="+mn-cs"/>
              </a:rPr>
              <a:t>gigapascals</a:t>
            </a:r>
            <a:r>
              <a:rPr lang="fr-CA" sz="1200" b="0" i="0" kern="1200" dirty="0" smtClean="0">
                <a:solidFill>
                  <a:schemeClr val="tx1"/>
                </a:solidFill>
                <a:latin typeface="+mn-lt"/>
                <a:ea typeface="+mn-ea"/>
                <a:cs typeface="+mn-cs"/>
              </a:rPr>
              <a:t> et une température de 700 K. Des pressions et températures plus élevées conduisent à des réactions chimiques encore plus complexes.</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Sources</a:t>
            </a:r>
            <a:r>
              <a:rPr lang="fr-CA" sz="1200" b="0" i="0" kern="1200" baseline="0" dirty="0" smtClean="0">
                <a:solidFill>
                  <a:schemeClr val="tx1"/>
                </a:solidFill>
                <a:latin typeface="+mn-lt"/>
                <a:ea typeface="+mn-ea"/>
                <a:cs typeface="+mn-cs"/>
              </a:rPr>
              <a:t> : </a:t>
            </a:r>
            <a:r>
              <a:rPr lang="fr-CA" sz="1200" b="0" i="0" kern="1200" baseline="0" dirty="0" err="1" smtClean="0">
                <a:solidFill>
                  <a:schemeClr val="tx1"/>
                </a:solidFill>
                <a:latin typeface="+mn-lt"/>
                <a:ea typeface="+mn-ea"/>
                <a:cs typeface="+mn-cs"/>
              </a:rPr>
              <a:t>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65</a:t>
            </a:fld>
            <a:endParaRPr lang="fr-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Si un noyau de comète </a:t>
            </a:r>
            <a:r>
              <a:rPr lang="fr-CA" baseline="0" dirty="0" smtClean="0"/>
              <a:t>se rend jusqu’au sol, il peut résulter des phénomènes catastrophiques.</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66</a:t>
            </a:fld>
            <a:endParaRPr lang="fr-CA"/>
          </a:p>
        </p:txBody>
      </p:sp>
    </p:spTree>
    <p:extLst>
      <p:ext uri="{BB962C8B-B14F-4D97-AF65-F5344CB8AC3E}">
        <p14:creationId xmlns:p14="http://schemas.microsoft.com/office/powerpoint/2010/main" val="42801546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Voici quelques suggestions</a:t>
            </a:r>
            <a:r>
              <a:rPr lang="fr-CA" baseline="0" dirty="0" smtClean="0"/>
              <a:t> de lecture de sites de recherches sur les comètes.</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67</a:t>
            </a:fld>
            <a:endParaRPr lang="fr-CA"/>
          </a:p>
        </p:txBody>
      </p:sp>
    </p:spTree>
    <p:extLst>
      <p:ext uri="{BB962C8B-B14F-4D97-AF65-F5344CB8AC3E}">
        <p14:creationId xmlns:p14="http://schemas.microsoft.com/office/powerpoint/2010/main" val="30987098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Merci de votre attention</a:t>
            </a:r>
            <a:r>
              <a:rPr lang="fr-CA" baseline="0" dirty="0" smtClean="0"/>
              <a:t> !</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68</a:t>
            </a:fld>
            <a:endParaRPr lang="fr-CA"/>
          </a:p>
        </p:txBody>
      </p:sp>
    </p:spTree>
    <p:extLst>
      <p:ext uri="{BB962C8B-B14F-4D97-AF65-F5344CB8AC3E}">
        <p14:creationId xmlns:p14="http://schemas.microsoft.com/office/powerpoint/2010/main" val="214512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i="0" kern="1200" dirty="0" smtClean="0">
                <a:solidFill>
                  <a:schemeClr val="tx1"/>
                </a:solidFill>
                <a:latin typeface="+mn-lt"/>
                <a:ea typeface="+mn-ea"/>
                <a:cs typeface="+mn-cs"/>
              </a:rPr>
              <a:t>Charles Messier</a:t>
            </a:r>
            <a:r>
              <a:rPr lang="fr-CA" sz="1200" b="0" i="0" kern="1200" dirty="0" smtClean="0">
                <a:solidFill>
                  <a:schemeClr val="tx1"/>
                </a:solidFill>
                <a:latin typeface="+mn-lt"/>
                <a:ea typeface="+mn-ea"/>
                <a:cs typeface="+mn-cs"/>
              </a:rPr>
              <a:t>, né à </a:t>
            </a:r>
            <a:r>
              <a:rPr lang="fr-CA" sz="1200" b="0" i="0" u="none" strike="noStrike" kern="1200" dirty="0" smtClean="0">
                <a:solidFill>
                  <a:schemeClr val="tx1"/>
                </a:solidFill>
                <a:latin typeface="+mn-lt"/>
                <a:ea typeface="+mn-ea"/>
                <a:cs typeface="+mn-cs"/>
              </a:rPr>
              <a:t>Badonviller</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Meurthe-et-Moselle</a:t>
            </a:r>
            <a:r>
              <a:rPr lang="fr-CA" sz="1200" b="0" i="0" kern="1200" dirty="0" smtClean="0">
                <a:solidFill>
                  <a:schemeClr val="tx1"/>
                </a:solidFill>
                <a:latin typeface="+mn-lt"/>
                <a:ea typeface="+mn-ea"/>
                <a:cs typeface="+mn-cs"/>
              </a:rPr>
              <a:t>) le </a:t>
            </a:r>
            <a:r>
              <a:rPr lang="fr-CA" sz="1200" b="0" i="0" u="none" strike="noStrike" kern="1200" dirty="0" smtClean="0">
                <a:solidFill>
                  <a:schemeClr val="tx1"/>
                </a:solidFill>
                <a:latin typeface="+mn-lt"/>
                <a:ea typeface="+mn-ea"/>
                <a:cs typeface="+mn-cs"/>
              </a:rPr>
              <a:t>26 juin</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1730</a:t>
            </a:r>
            <a:r>
              <a:rPr lang="fr-CA" sz="1200" b="0" i="0" kern="1200" dirty="0" smtClean="0">
                <a:solidFill>
                  <a:schemeClr val="tx1"/>
                </a:solidFill>
                <a:latin typeface="+mn-lt"/>
                <a:ea typeface="+mn-ea"/>
                <a:cs typeface="+mn-cs"/>
              </a:rPr>
              <a:t> et mort à </a:t>
            </a:r>
            <a:r>
              <a:rPr lang="fr-CA" sz="1200" b="0" i="0" u="none" strike="noStrike" kern="1200" dirty="0" smtClean="0">
                <a:solidFill>
                  <a:schemeClr val="tx1"/>
                </a:solidFill>
                <a:latin typeface="+mn-lt"/>
                <a:ea typeface="+mn-ea"/>
                <a:cs typeface="+mn-cs"/>
              </a:rPr>
              <a:t>Paris</a:t>
            </a:r>
            <a:r>
              <a:rPr lang="fr-CA" sz="1200" b="0" i="0" kern="1200" dirty="0" smtClean="0">
                <a:solidFill>
                  <a:schemeClr val="tx1"/>
                </a:solidFill>
                <a:latin typeface="+mn-lt"/>
                <a:ea typeface="+mn-ea"/>
                <a:cs typeface="+mn-cs"/>
              </a:rPr>
              <a:t> le </a:t>
            </a:r>
            <a:r>
              <a:rPr lang="fr-CA" sz="1200" b="0" i="0" u="none" strike="noStrike" kern="1200" dirty="0" smtClean="0">
                <a:solidFill>
                  <a:schemeClr val="tx1"/>
                </a:solidFill>
                <a:latin typeface="+mn-lt"/>
                <a:ea typeface="+mn-ea"/>
                <a:cs typeface="+mn-cs"/>
              </a:rPr>
              <a:t>12</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avril</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1817</a:t>
            </a:r>
            <a:r>
              <a:rPr lang="fr-CA" sz="1200" b="0" i="0" kern="1200" dirty="0" smtClean="0">
                <a:solidFill>
                  <a:schemeClr val="tx1"/>
                </a:solidFill>
                <a:latin typeface="+mn-lt"/>
                <a:ea typeface="+mn-ea"/>
                <a:cs typeface="+mn-cs"/>
              </a:rPr>
              <a:t>, est un </a:t>
            </a:r>
            <a:r>
              <a:rPr lang="fr-CA" sz="1200" b="0" i="0" u="none" strike="noStrike" kern="1200" dirty="0" smtClean="0">
                <a:solidFill>
                  <a:schemeClr val="tx1"/>
                </a:solidFill>
                <a:latin typeface="+mn-lt"/>
                <a:ea typeface="+mn-ea"/>
                <a:cs typeface="+mn-cs"/>
              </a:rPr>
              <a:t>astronome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français</a:t>
            </a:r>
            <a:r>
              <a:rPr lang="fr-CA" sz="1200" b="0" i="0" kern="1200" dirty="0" smtClean="0">
                <a:solidFill>
                  <a:schemeClr val="tx1"/>
                </a:solidFill>
                <a:latin typeface="+mn-lt"/>
                <a:ea typeface="+mn-ea"/>
                <a:cs typeface="+mn-cs"/>
              </a:rPr>
              <a:t>, éminent chasseur de </a:t>
            </a:r>
            <a:r>
              <a:rPr lang="fr-CA" sz="1200" b="0" i="0" u="none" strike="noStrike" kern="1200" dirty="0" smtClean="0">
                <a:solidFill>
                  <a:schemeClr val="tx1"/>
                </a:solidFill>
                <a:latin typeface="+mn-lt"/>
                <a:ea typeface="+mn-ea"/>
                <a:cs typeface="+mn-cs"/>
              </a:rPr>
              <a:t>comètes</a:t>
            </a:r>
            <a:r>
              <a:rPr lang="fr-CA" sz="1200" b="0" i="0" kern="1200" dirty="0" smtClean="0">
                <a:solidFill>
                  <a:schemeClr val="tx1"/>
                </a:solidFill>
                <a:latin typeface="+mn-lt"/>
                <a:ea typeface="+mn-ea"/>
                <a:cs typeface="+mn-cs"/>
              </a:rPr>
              <a:t>. Il est renommé pour avoir créé le fameux </a:t>
            </a:r>
            <a:r>
              <a:rPr lang="fr-CA" sz="1200" b="0" i="0" u="none" strike="noStrike" kern="1200" dirty="0" smtClean="0">
                <a:solidFill>
                  <a:schemeClr val="tx1"/>
                </a:solidFill>
                <a:latin typeface="+mn-lt"/>
                <a:ea typeface="+mn-ea"/>
                <a:cs typeface="+mn-cs"/>
              </a:rPr>
              <a:t>catalogue d'objets du ciel profond</a:t>
            </a:r>
            <a:r>
              <a:rPr lang="fr-CA" sz="1200" b="0" i="0" kern="1200" dirty="0" smtClean="0">
                <a:solidFill>
                  <a:schemeClr val="tx1"/>
                </a:solidFill>
                <a:latin typeface="+mn-lt"/>
                <a:ea typeface="+mn-ea"/>
                <a:cs typeface="+mn-cs"/>
              </a:rPr>
              <a:t> portant son nom.</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Charles Messier étudie scrupuleusement 44 comètes et en découvre 20 entre 1760 et 1801 — parfois conjointement avec d'autres astronomes parmi lesquels figurent </a:t>
            </a:r>
            <a:r>
              <a:rPr lang="fr-CA" sz="1200" b="0" i="0" u="none" strike="noStrike" kern="1200" dirty="0" smtClean="0">
                <a:solidFill>
                  <a:schemeClr val="tx1"/>
                </a:solidFill>
                <a:latin typeface="+mn-lt"/>
                <a:ea typeface="+mn-ea"/>
                <a:cs typeface="+mn-cs"/>
              </a:rPr>
              <a:t>Pierre Méchain</a:t>
            </a:r>
            <a:r>
              <a:rPr lang="fr-CA" sz="1200" b="0" i="0" kern="1200" dirty="0" smtClean="0">
                <a:solidFill>
                  <a:schemeClr val="tx1"/>
                </a:solidFill>
                <a:latin typeface="+mn-lt"/>
                <a:ea typeface="+mn-ea"/>
                <a:cs typeface="+mn-cs"/>
              </a:rPr>
              <a:t> et </a:t>
            </a:r>
            <a:r>
              <a:rPr lang="fr-CA" sz="1200" b="0" i="0" u="none" strike="noStrike" kern="1200" dirty="0" smtClean="0">
                <a:solidFill>
                  <a:schemeClr val="tx1"/>
                </a:solidFill>
                <a:latin typeface="+mn-lt"/>
                <a:ea typeface="+mn-ea"/>
                <a:cs typeface="+mn-cs"/>
              </a:rPr>
              <a:t>Alexis Bouvard</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Du </a:t>
            </a:r>
            <a:r>
              <a:rPr lang="fr-CA" sz="1200" b="0" i="0" u="none" strike="noStrike" kern="1200" dirty="0" smtClean="0">
                <a:solidFill>
                  <a:schemeClr val="tx1"/>
                </a:solidFill>
                <a:latin typeface="+mn-lt"/>
                <a:ea typeface="+mn-ea"/>
                <a:cs typeface="+mn-cs"/>
              </a:rPr>
              <a:t>26 janvier</a:t>
            </a:r>
            <a:r>
              <a:rPr lang="fr-CA" sz="1200" b="0" i="0" kern="1200" dirty="0" smtClean="0">
                <a:solidFill>
                  <a:schemeClr val="tx1"/>
                </a:solidFill>
                <a:latin typeface="+mn-lt"/>
                <a:ea typeface="+mn-ea"/>
                <a:cs typeface="+mn-cs"/>
              </a:rPr>
              <a:t> </a:t>
            </a:r>
            <a:r>
              <a:rPr lang="fr-CA" sz="1200" b="0" i="0" u="sng" kern="1200" dirty="0" smtClean="0">
                <a:solidFill>
                  <a:schemeClr val="tx1"/>
                </a:solidFill>
                <a:latin typeface="+mn-lt"/>
                <a:ea typeface="+mn-ea"/>
                <a:cs typeface="+mn-cs"/>
              </a:rPr>
              <a:t>1760</a:t>
            </a:r>
            <a:r>
              <a:rPr lang="fr-CA" sz="1200" b="0" i="0" kern="1200" dirty="0" smtClean="0">
                <a:solidFill>
                  <a:schemeClr val="tx1"/>
                </a:solidFill>
                <a:latin typeface="+mn-lt"/>
                <a:ea typeface="+mn-ea"/>
                <a:cs typeface="+mn-cs"/>
              </a:rPr>
              <a:t> au </a:t>
            </a:r>
            <a:r>
              <a:rPr lang="fr-CA" sz="1200" b="0" i="0" u="none" strike="noStrike" kern="1200" dirty="0" smtClean="0">
                <a:solidFill>
                  <a:schemeClr val="tx1"/>
                </a:solidFill>
                <a:latin typeface="+mn-lt"/>
                <a:ea typeface="+mn-ea"/>
                <a:cs typeface="+mn-cs"/>
              </a:rPr>
              <a:t>12</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avril</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1798</a:t>
            </a:r>
            <a:r>
              <a:rPr lang="fr-CA" sz="1200" b="0" i="0" kern="1200" dirty="0" smtClean="0">
                <a:solidFill>
                  <a:schemeClr val="tx1"/>
                </a:solidFill>
                <a:latin typeface="+mn-lt"/>
                <a:ea typeface="+mn-ea"/>
                <a:cs typeface="+mn-cs"/>
              </a:rPr>
              <a:t>, Messier découvre douze comètes : C/1763 S1, C/1764 A1, C/1766 E1, C/1769 P1, D/1770 L1, C/1771 G1, C/1773 T1, C/1780 U2, C/1785 A1, C/1788 W1, C/1793 S2 et C/1798 G1.</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 </a:t>
            </a:r>
            <a:r>
              <a:rPr lang="fr-CA" sz="1200" b="0" i="0" u="none" strike="noStrike" kern="1200" dirty="0" smtClean="0">
                <a:solidFill>
                  <a:schemeClr val="tx1"/>
                </a:solidFill>
                <a:latin typeface="+mn-lt"/>
                <a:ea typeface="+mn-ea"/>
                <a:cs typeface="+mn-cs"/>
              </a:rPr>
              <a:t>10 janvier</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1771</a:t>
            </a:r>
            <a:r>
              <a:rPr lang="fr-CA" sz="1200" b="0" i="0" kern="1200" dirty="0" smtClean="0">
                <a:solidFill>
                  <a:schemeClr val="tx1"/>
                </a:solidFill>
                <a:latin typeface="+mn-lt"/>
                <a:ea typeface="+mn-ea"/>
                <a:cs typeface="+mn-cs"/>
              </a:rPr>
              <a:t>, il est un des codécouvreurs de la grande comète C/1771 A1.</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 </a:t>
            </a:r>
            <a:r>
              <a:rPr lang="fr-CA" sz="1200" b="0" i="0" u="none" strike="noStrike" kern="1200" dirty="0" smtClean="0">
                <a:solidFill>
                  <a:schemeClr val="tx1"/>
                </a:solidFill>
                <a:latin typeface="+mn-lt"/>
                <a:ea typeface="+mn-ea"/>
                <a:cs typeface="+mn-cs"/>
              </a:rPr>
              <a:t>12</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juillet</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1801</a:t>
            </a:r>
            <a:r>
              <a:rPr lang="fr-CA" sz="1200" b="0" i="0" kern="1200" dirty="0" smtClean="0">
                <a:solidFill>
                  <a:schemeClr val="tx1"/>
                </a:solidFill>
                <a:latin typeface="+mn-lt"/>
                <a:ea typeface="+mn-ea"/>
                <a:cs typeface="+mn-cs"/>
              </a:rPr>
              <a:t>, il est le codécouvreur, avec Pons, Méchain et Bouvard, de la comète C/1801 N1.</a:t>
            </a:r>
          </a:p>
          <a:p>
            <a:endParaRPr lang="fr-CA" sz="1200" b="0" i="0" kern="1200" dirty="0" smtClean="0">
              <a:solidFill>
                <a:schemeClr val="tx1"/>
              </a:solidFill>
              <a:latin typeface="+mn-lt"/>
              <a:ea typeface="+mn-ea"/>
              <a:cs typeface="+mn-cs"/>
            </a:endParaRPr>
          </a:p>
          <a:p>
            <a:r>
              <a:rPr lang="fr-CA" sz="1200" b="0" i="0" u="none" strike="noStrike" kern="1200" dirty="0" smtClean="0">
                <a:solidFill>
                  <a:schemeClr val="tx1"/>
                </a:solidFill>
                <a:latin typeface="+mn-lt"/>
                <a:ea typeface="+mn-ea"/>
                <a:cs typeface="+mn-cs"/>
              </a:rPr>
              <a:t>Louis XV</a:t>
            </a:r>
            <a:r>
              <a:rPr lang="fr-CA" sz="1200" b="0" i="0" kern="1200" dirty="0" smtClean="0">
                <a:solidFill>
                  <a:schemeClr val="tx1"/>
                </a:solidFill>
                <a:latin typeface="+mn-lt"/>
                <a:ea typeface="+mn-ea"/>
                <a:cs typeface="+mn-cs"/>
              </a:rPr>
              <a:t> l'appelait « Le furet des comètes ».</a:t>
            </a:r>
          </a:p>
          <a:p>
            <a:endParaRPr lang="fr-CA" sz="1200" b="0" i="0" kern="1200" dirty="0" smtClean="0">
              <a:solidFill>
                <a:schemeClr val="tx1"/>
              </a:solidFill>
              <a:latin typeface="+mn-lt"/>
              <a:ea typeface="+mn-ea"/>
              <a:cs typeface="+mn-cs"/>
            </a:endParaRPr>
          </a:p>
          <a:p>
            <a:r>
              <a:rPr lang="fr-CA" dirty="0" smtClean="0"/>
              <a:t>Source : </a:t>
            </a:r>
            <a:r>
              <a:rPr lang="fr-CA" dirty="0" err="1" smtClean="0"/>
              <a:t>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i="0" kern="1200" dirty="0" smtClean="0">
                <a:solidFill>
                  <a:schemeClr val="tx1"/>
                </a:solidFill>
                <a:latin typeface="+mn-lt"/>
                <a:ea typeface="+mn-ea"/>
                <a:cs typeface="+mn-cs"/>
              </a:rPr>
              <a:t>Le Système solaire a pris naissance il y a 4,55 à 4,56 milliards d'années avec </a:t>
            </a:r>
            <a:r>
              <a:rPr lang="fr-CA" sz="1200" b="0" i="0" u="none" kern="1200" dirty="0" smtClean="0">
                <a:solidFill>
                  <a:schemeClr val="tx1"/>
                </a:solidFill>
                <a:latin typeface="+mn-lt"/>
                <a:ea typeface="+mn-ea"/>
                <a:cs typeface="+mn-cs"/>
              </a:rPr>
              <a:t>l'effondrement</a:t>
            </a:r>
            <a:r>
              <a:rPr lang="fr-CA" sz="1200" b="0" i="0" u="none" kern="1200" baseline="0" dirty="0" smtClean="0">
                <a:solidFill>
                  <a:schemeClr val="tx1"/>
                </a:solidFill>
                <a:latin typeface="+mn-lt"/>
                <a:ea typeface="+mn-ea"/>
                <a:cs typeface="+mn-cs"/>
              </a:rPr>
              <a:t> </a:t>
            </a:r>
            <a:r>
              <a:rPr lang="fr-CA" sz="1200" b="0" i="0" u="none" kern="1200" dirty="0" smtClean="0">
                <a:solidFill>
                  <a:schemeClr val="tx1"/>
                </a:solidFill>
                <a:latin typeface="+mn-lt"/>
                <a:ea typeface="+mn-ea"/>
                <a:cs typeface="+mn-cs"/>
              </a:rPr>
              <a:t>gravitationnel </a:t>
            </a:r>
            <a:r>
              <a:rPr lang="fr-CA" sz="1200" b="0" i="0" kern="1200" dirty="0" smtClean="0">
                <a:solidFill>
                  <a:schemeClr val="tx1"/>
                </a:solidFill>
                <a:latin typeface="+mn-lt"/>
                <a:ea typeface="+mn-ea"/>
                <a:cs typeface="+mn-cs"/>
              </a:rPr>
              <a:t>d'une petite partie d'un </a:t>
            </a:r>
            <a:r>
              <a:rPr lang="fr-CA" sz="1200" b="0" i="0" u="none" strike="noStrike" kern="1200" dirty="0" smtClean="0">
                <a:solidFill>
                  <a:schemeClr val="tx1"/>
                </a:solidFill>
                <a:latin typeface="+mn-lt"/>
                <a:ea typeface="+mn-ea"/>
                <a:cs typeface="+mn-cs"/>
              </a:rPr>
              <a:t>nuage moléculaire</a:t>
            </a:r>
            <a:r>
              <a:rPr lang="fr-CA" sz="1200" b="0" i="0" kern="1200" dirty="0" smtClean="0">
                <a:solidFill>
                  <a:schemeClr val="tx1"/>
                </a:solidFill>
                <a:latin typeface="+mn-lt"/>
                <a:ea typeface="+mn-ea"/>
                <a:cs typeface="+mn-cs"/>
              </a:rPr>
              <a:t> géant.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plus grande partie de la masse du nuage initial s'est effondrée au centre de cette zone, formant notre étoile, le </a:t>
            </a:r>
            <a:r>
              <a:rPr lang="fr-CA" sz="1200" b="0" i="0" u="none" strike="noStrike" kern="1200" dirty="0" smtClean="0">
                <a:solidFill>
                  <a:schemeClr val="tx1"/>
                </a:solidFill>
                <a:latin typeface="+mn-lt"/>
                <a:ea typeface="+mn-ea"/>
                <a:cs typeface="+mn-cs"/>
              </a:rPr>
              <a:t>Soleil</a:t>
            </a:r>
            <a:r>
              <a:rPr lang="fr-CA" sz="1200" b="0" i="0" kern="1200" dirty="0" smtClean="0">
                <a:solidFill>
                  <a:schemeClr val="tx1"/>
                </a:solidFill>
                <a:latin typeface="+mn-lt"/>
                <a:ea typeface="+mn-ea"/>
                <a:cs typeface="+mn-cs"/>
              </a:rPr>
              <a:t>, alors que les restes épars ont formés le </a:t>
            </a:r>
            <a:r>
              <a:rPr lang="fr-CA" sz="1200" b="0" i="0" u="none" strike="noStrike" kern="1200" dirty="0" smtClean="0">
                <a:solidFill>
                  <a:schemeClr val="tx1"/>
                </a:solidFill>
                <a:latin typeface="+mn-lt"/>
                <a:ea typeface="+mn-ea"/>
                <a:cs typeface="+mn-cs"/>
              </a:rPr>
              <a:t>disque protoplanétaire</a:t>
            </a:r>
            <a:r>
              <a:rPr lang="fr-CA" sz="1200" b="0" i="0" kern="1200" dirty="0" smtClean="0">
                <a:solidFill>
                  <a:schemeClr val="tx1"/>
                </a:solidFill>
                <a:latin typeface="+mn-lt"/>
                <a:ea typeface="+mn-ea"/>
                <a:cs typeface="+mn-cs"/>
              </a:rPr>
              <a:t> sur la base duquel se sont formées les </a:t>
            </a:r>
            <a:r>
              <a:rPr lang="fr-CA" sz="1200" b="0" i="0" u="none" strike="noStrike" kern="1200" dirty="0" smtClean="0">
                <a:solidFill>
                  <a:schemeClr val="tx1"/>
                </a:solidFill>
                <a:latin typeface="+mn-lt"/>
                <a:ea typeface="+mn-ea"/>
                <a:cs typeface="+mn-cs"/>
              </a:rPr>
              <a:t>planètes</a:t>
            </a:r>
            <a:r>
              <a:rPr lang="fr-CA" sz="1200" b="0" i="0" kern="1200" dirty="0" smtClean="0">
                <a:solidFill>
                  <a:schemeClr val="tx1"/>
                </a:solidFill>
                <a:latin typeface="+mn-lt"/>
                <a:ea typeface="+mn-ea"/>
                <a:cs typeface="+mn-cs"/>
              </a:rPr>
              <a:t>, les </a:t>
            </a:r>
            <a:r>
              <a:rPr lang="fr-CA" sz="1200" b="0" i="0" u="none" strike="noStrike" kern="1200" dirty="0" smtClean="0">
                <a:solidFill>
                  <a:schemeClr val="tx1"/>
                </a:solidFill>
                <a:latin typeface="+mn-lt"/>
                <a:ea typeface="+mn-ea"/>
                <a:cs typeface="+mn-cs"/>
              </a:rPr>
              <a:t>lunes</a:t>
            </a:r>
            <a:r>
              <a:rPr lang="fr-CA" sz="1200" b="0" i="0" kern="1200" dirty="0" smtClean="0">
                <a:solidFill>
                  <a:schemeClr val="tx1"/>
                </a:solidFill>
                <a:latin typeface="+mn-lt"/>
                <a:ea typeface="+mn-ea"/>
                <a:cs typeface="+mn-cs"/>
              </a:rPr>
              <a:t>, les </a:t>
            </a:r>
            <a:r>
              <a:rPr lang="fr-CA" sz="1200" b="0" i="0" u="none" strike="noStrike" kern="1200" dirty="0" smtClean="0">
                <a:solidFill>
                  <a:schemeClr val="tx1"/>
                </a:solidFill>
                <a:latin typeface="+mn-lt"/>
                <a:ea typeface="+mn-ea"/>
                <a:cs typeface="+mn-cs"/>
              </a:rPr>
              <a:t>astéroïdes</a:t>
            </a:r>
            <a:r>
              <a:rPr lang="fr-CA" sz="1200" b="0" i="0" kern="1200" dirty="0" smtClean="0">
                <a:solidFill>
                  <a:schemeClr val="tx1"/>
                </a:solidFill>
                <a:latin typeface="+mn-lt"/>
                <a:ea typeface="+mn-ea"/>
                <a:cs typeface="+mn-cs"/>
              </a:rPr>
              <a:t> et les autres </a:t>
            </a:r>
            <a:r>
              <a:rPr lang="fr-CA" sz="1200" b="0" i="0" u="none" strike="noStrike" kern="1200" dirty="0" smtClean="0">
                <a:solidFill>
                  <a:schemeClr val="tx1"/>
                </a:solidFill>
                <a:latin typeface="+mn-lt"/>
                <a:ea typeface="+mn-ea"/>
                <a:cs typeface="+mn-cs"/>
              </a:rPr>
              <a:t>petits corps du Système solaire</a:t>
            </a:r>
            <a:r>
              <a:rPr lang="fr-CA" sz="1200" b="0" i="0" u="none" strike="noStrike" kern="1200" baseline="0" dirty="0" smtClean="0">
                <a:solidFill>
                  <a:schemeClr val="tx1"/>
                </a:solidFill>
                <a:latin typeface="+mn-lt"/>
                <a:ea typeface="+mn-ea"/>
                <a:cs typeface="+mn-cs"/>
              </a:rPr>
              <a:t> incluant les comètes.</a:t>
            </a:r>
          </a:p>
          <a:p>
            <a:endParaRPr lang="fr-CA" sz="1200" b="0" i="0" u="none" strike="noStrike" kern="1200" baseline="0" dirty="0" smtClean="0">
              <a:solidFill>
                <a:schemeClr val="tx1"/>
              </a:solidFill>
              <a:latin typeface="+mn-lt"/>
              <a:ea typeface="+mn-ea"/>
              <a:cs typeface="+mn-cs"/>
            </a:endParaRPr>
          </a:p>
          <a:p>
            <a:r>
              <a:rPr lang="fr-CA" sz="1200" b="0" i="0" u="none" strike="noStrike" kern="1200" baseline="0" dirty="0" smtClean="0">
                <a:solidFill>
                  <a:schemeClr val="tx1"/>
                </a:solidFill>
                <a:latin typeface="+mn-lt"/>
                <a:ea typeface="+mn-ea"/>
                <a:cs typeface="+mn-cs"/>
              </a:rPr>
              <a:t>Source : </a:t>
            </a:r>
            <a:r>
              <a:rPr lang="fr-CA" sz="1200" b="0" i="0" u="none" strike="noStrike" kern="1200" baseline="0" dirty="0" err="1" smtClean="0">
                <a:solidFill>
                  <a:schemeClr val="tx1"/>
                </a:solidFill>
                <a:latin typeface="+mn-lt"/>
                <a:ea typeface="+mn-ea"/>
                <a:cs typeface="+mn-cs"/>
              </a:rPr>
              <a:t>Wikipédia</a:t>
            </a:r>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i="0" kern="1200" dirty="0" smtClean="0">
                <a:solidFill>
                  <a:schemeClr val="tx1"/>
                </a:solidFill>
                <a:latin typeface="+mn-lt"/>
                <a:ea typeface="+mn-ea"/>
                <a:cs typeface="+mn-cs"/>
              </a:rPr>
              <a:t>Fred Lawrence Whipple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5 novembre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1906</a:t>
            </a:r>
            <a:r>
              <a:rPr lang="fr-CA" sz="1200" b="0" i="0" kern="1200" dirty="0" smtClean="0">
                <a:solidFill>
                  <a:schemeClr val="tx1"/>
                </a:solidFill>
                <a:latin typeface="+mn-lt"/>
                <a:ea typeface="+mn-ea"/>
                <a:cs typeface="+mn-cs"/>
              </a:rPr>
              <a:t> – </a:t>
            </a:r>
            <a:r>
              <a:rPr lang="fr-CA" sz="1200" b="0" i="0" u="none" strike="noStrike" kern="1200" dirty="0" smtClean="0">
                <a:solidFill>
                  <a:schemeClr val="tx1"/>
                </a:solidFill>
                <a:latin typeface="+mn-lt"/>
                <a:ea typeface="+mn-ea"/>
                <a:cs typeface="+mn-cs"/>
              </a:rPr>
              <a:t>30 août</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2004</a:t>
            </a:r>
            <a:r>
              <a:rPr lang="fr-CA" sz="1200" b="0" i="0" kern="1200" dirty="0" smtClean="0">
                <a:solidFill>
                  <a:schemeClr val="tx1"/>
                </a:solidFill>
                <a:latin typeface="+mn-lt"/>
                <a:ea typeface="+mn-ea"/>
                <a:cs typeface="+mn-cs"/>
              </a:rPr>
              <a:t>) était un </a:t>
            </a:r>
            <a:r>
              <a:rPr lang="fr-CA" sz="1200" b="0" i="0" u="none" strike="noStrike" kern="1200" dirty="0" smtClean="0">
                <a:solidFill>
                  <a:schemeClr val="tx1"/>
                </a:solidFill>
                <a:latin typeface="+mn-lt"/>
                <a:ea typeface="+mn-ea"/>
                <a:cs typeface="+mn-cs"/>
              </a:rPr>
              <a:t>astronome</a:t>
            </a:r>
            <a:r>
              <a:rPr lang="fr-CA" sz="1200" b="0" i="0" kern="1200" dirty="0" smtClean="0">
                <a:solidFill>
                  <a:schemeClr val="tx1"/>
                </a:solidFill>
                <a:latin typeface="+mn-lt"/>
                <a:ea typeface="+mn-ea"/>
                <a:cs typeface="+mn-cs"/>
              </a:rPr>
              <a:t> </a:t>
            </a:r>
            <a:r>
              <a:rPr lang="fr-CA" sz="1200" b="0" i="0" u="none" strike="noStrike" kern="1200" dirty="0" smtClean="0">
                <a:solidFill>
                  <a:schemeClr val="tx1"/>
                </a:solidFill>
                <a:latin typeface="+mn-lt"/>
                <a:ea typeface="+mn-ea"/>
                <a:cs typeface="+mn-cs"/>
              </a:rPr>
              <a:t>américain</a:t>
            </a:r>
            <a:r>
              <a:rPr lang="fr-CA" sz="1200" b="0" i="0" kern="1200" dirty="0" smtClean="0">
                <a:solidFill>
                  <a:schemeClr val="tx1"/>
                </a:solidFill>
                <a:latin typeface="+mn-lt"/>
                <a:ea typeface="+mn-ea"/>
                <a:cs typeface="+mn-cs"/>
              </a:rPr>
              <a:t>.</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Il est surtout connu pour avoir écrit un article influent dans </a:t>
            </a:r>
            <a:r>
              <a:rPr lang="fr-CA" sz="1200" b="0" i="1" u="none" strike="noStrike" kern="1200" dirty="0" err="1" smtClean="0">
                <a:solidFill>
                  <a:schemeClr val="tx1"/>
                </a:solidFill>
                <a:latin typeface="+mn-lt"/>
                <a:ea typeface="+mn-ea"/>
                <a:cs typeface="+mn-cs"/>
              </a:rPr>
              <a:t>Astrophysical</a:t>
            </a:r>
            <a:r>
              <a:rPr lang="fr-CA" sz="1200" b="0" i="1" u="none" strike="noStrike" kern="1200" dirty="0" smtClean="0">
                <a:solidFill>
                  <a:schemeClr val="tx1"/>
                </a:solidFill>
                <a:latin typeface="+mn-lt"/>
                <a:ea typeface="+mn-ea"/>
                <a:cs typeface="+mn-cs"/>
              </a:rPr>
              <a:t> Journal</a:t>
            </a:r>
            <a:r>
              <a:rPr lang="fr-CA" sz="1200" b="0" i="0" u="none" strike="noStrike" kern="1200" baseline="0" dirty="0" smtClean="0">
                <a:solidFill>
                  <a:schemeClr val="tx1"/>
                </a:solidFill>
                <a:latin typeface="+mn-lt"/>
                <a:ea typeface="+mn-ea"/>
                <a:cs typeface="+mn-cs"/>
              </a:rPr>
              <a:t> </a:t>
            </a:r>
            <a:r>
              <a:rPr lang="fr-CA" sz="1200" b="0" i="0" kern="1200" dirty="0" smtClean="0">
                <a:solidFill>
                  <a:schemeClr val="tx1"/>
                </a:solidFill>
                <a:latin typeface="+mn-lt"/>
                <a:ea typeface="+mn-ea"/>
                <a:cs typeface="+mn-cs"/>
              </a:rPr>
              <a:t>en 1950, dans lequel il proposait la théorie du « conglomérat glacé » sur la composition des </a:t>
            </a:r>
            <a:r>
              <a:rPr lang="fr-CA" sz="1200" b="0" i="0" u="none" strike="noStrike" kern="1200" dirty="0" smtClean="0">
                <a:solidFill>
                  <a:schemeClr val="tx1"/>
                </a:solidFill>
                <a:latin typeface="+mn-lt"/>
                <a:ea typeface="+mn-ea"/>
                <a:cs typeface="+mn-cs"/>
              </a:rPr>
              <a:t>comètes</a:t>
            </a:r>
            <a:r>
              <a:rPr lang="fr-CA" sz="1200" b="0" i="0" kern="1200" dirty="0" smtClean="0">
                <a:solidFill>
                  <a:schemeClr val="tx1"/>
                </a:solidFill>
                <a:latin typeface="+mn-lt"/>
                <a:ea typeface="+mn-ea"/>
                <a:cs typeface="+mn-cs"/>
              </a:rPr>
              <a:t> (appelée plus tard théorie de la « boule de neige sale »).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Les principes de base de cette théorie furent par la suite confirmés, cependant la quantité exacte (et donc l'importance) des glaces dans une comète est un domaine de recherche actif. </a:t>
            </a:r>
          </a:p>
          <a:p>
            <a:endParaRPr lang="fr-CA" sz="1200" b="0" i="0" kern="1200" dirty="0" smtClean="0">
              <a:solidFill>
                <a:schemeClr val="tx1"/>
              </a:solidFill>
              <a:latin typeface="+mn-lt"/>
              <a:ea typeface="+mn-ea"/>
              <a:cs typeface="+mn-cs"/>
            </a:endParaRPr>
          </a:p>
          <a:p>
            <a:r>
              <a:rPr lang="fr-CA" sz="1200" b="0" i="0" kern="1200" dirty="0" smtClean="0">
                <a:solidFill>
                  <a:schemeClr val="tx1"/>
                </a:solidFill>
                <a:latin typeface="+mn-lt"/>
                <a:ea typeface="+mn-ea"/>
                <a:cs typeface="+mn-cs"/>
              </a:rPr>
              <a:t>La plupart des données récemment obtenues indiquent une faible contribution des glaces à la masse d'une comète, infirmant en partie la théorie de la « boule de neige sale ».</a:t>
            </a:r>
          </a:p>
          <a:p>
            <a:endParaRPr lang="fr-CA" dirty="0" smtClean="0"/>
          </a:p>
          <a:p>
            <a:r>
              <a:rPr lang="fr-CA" dirty="0" smtClean="0"/>
              <a:t>Source : </a:t>
            </a:r>
            <a:r>
              <a:rPr lang="fr-CA" dirty="0" err="1" smtClean="0"/>
              <a:t>Wikipédia</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FB6F6E9B-D637-4330-ACD8-AECAA98D4C5E}" type="slidenum">
              <a:rPr lang="fr-CA" smtClean="0"/>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Arrondir un rectangle avec un coin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r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0" name="Espace réservé de la date 9"/>
          <p:cNvSpPr>
            <a:spLocks noGrp="1"/>
          </p:cNvSpPr>
          <p:nvPr>
            <p:ph type="dt" sz="half" idx="10"/>
          </p:nvPr>
        </p:nvSpPr>
        <p:spPr>
          <a:xfrm>
            <a:off x="5562600" y="6509004"/>
            <a:ext cx="3002280" cy="274320"/>
          </a:xfrm>
        </p:spPr>
        <p:txBody>
          <a:bodyPr vert="horz" rtlCol="0"/>
          <a:lstStyle>
            <a:extLst/>
          </a:lstStyle>
          <a:p>
            <a:fld id="{544213AF-26F6-41FA-8D85-E2C5388D6E58}" type="datetimeFigureOut">
              <a:rPr lang="en-US" smtClean="0"/>
              <a:pPr/>
              <a:t>3/18/2015</a:t>
            </a:fld>
            <a:endParaRPr lang="en-US" dirty="0">
              <a:solidFill>
                <a:srgbClr val="FFFFFF"/>
              </a:solidFill>
            </a:endParaRPr>
          </a:p>
        </p:txBody>
      </p:sp>
      <p:sp>
        <p:nvSpPr>
          <p:cNvPr id="11" name="Espace réservé du numéro de diapositiv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5BBC35B-A44B-4119-B8DA-DE9E3DFADA20}" type="slidenum">
              <a:rPr kumimoji="0" lang="en-US" smtClean="0"/>
              <a:pPr/>
              <a:t>‹N°›</a:t>
            </a:fld>
            <a:endParaRPr kumimoji="0" lang="en-US" dirty="0">
              <a:solidFill>
                <a:srgbClr val="FFFFFF"/>
              </a:solidFill>
            </a:endParaRPr>
          </a:p>
        </p:txBody>
      </p:sp>
      <p:sp>
        <p:nvSpPr>
          <p:cNvPr id="12" name="Espace réservé du pied de page 11"/>
          <p:cNvSpPr>
            <a:spLocks noGrp="1"/>
          </p:cNvSpPr>
          <p:nvPr>
            <p:ph type="ftr" sz="quarter" idx="12"/>
          </p:nvPr>
        </p:nvSpPr>
        <p:spPr>
          <a:xfrm>
            <a:off x="1600200" y="6509004"/>
            <a:ext cx="3907464" cy="274320"/>
          </a:xfrm>
        </p:spPr>
        <p:txBody>
          <a:bodyPr vert="horz" rtlCol="0"/>
          <a:lstStyle>
            <a:extLst/>
          </a:lstStyle>
          <a:p>
            <a:endParaRPr kumimoji="0" lang="en-US">
              <a:solidFill>
                <a:schemeClr val="accent1">
                  <a:tint val="2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44213AF-26F6-41FA-8D85-E2C5388D6E58}" type="datetimeFigureOut">
              <a:rPr lang="en-US" smtClean="0"/>
              <a:pPr/>
              <a:t>3/18/2015</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D5BBC35B-A44B-4119-B8DA-DE9E3DFADA20}"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lgn="l">
              <a:defRPr/>
            </a:lvl1pPr>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44213AF-26F6-41FA-8D85-E2C5388D6E58}" type="datetimeFigureOut">
              <a:rPr lang="en-US" smtClean="0"/>
              <a:pPr/>
              <a:t>3/18/2015</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D5BBC35B-A44B-4119-B8DA-DE9E3DFADA20}"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44213AF-26F6-41FA-8D85-E2C5388D6E58}" type="datetimeFigureOut">
              <a:rPr lang="en-US" smtClean="0"/>
              <a:pPr/>
              <a:t>3/18/2015</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D5BBC35B-A44B-4119-B8DA-DE9E3DFADA20}"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a:xfrm>
            <a:off x="5562600" y="6513670"/>
            <a:ext cx="3002280" cy="274320"/>
          </a:xfrm>
        </p:spPr>
        <p:txBody>
          <a:bodyPr vert="horz" rtlCol="0"/>
          <a:lstStyle>
            <a:extLst/>
          </a:lstStyle>
          <a:p>
            <a:fld id="{544213AF-26F6-41FA-8D85-E2C5388D6E58}" type="datetimeFigureOut">
              <a:rPr lang="en-US" smtClean="0"/>
              <a:pPr/>
              <a:t>3/18/2015</a:t>
            </a:fld>
            <a:endParaRPr lang="en-US"/>
          </a:p>
        </p:txBody>
      </p:sp>
      <p:sp>
        <p:nvSpPr>
          <p:cNvPr id="9" name="Espace réservé du numéro de diapositiv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5BBC35B-A44B-4119-B8DA-DE9E3DFADA20}" type="slidenum">
              <a:rPr kumimoji="0" lang="en-US" smtClean="0"/>
              <a:pPr/>
              <a:t>‹N°›</a:t>
            </a:fld>
            <a:endParaRPr kumimoji="0" lang="en-US"/>
          </a:p>
        </p:txBody>
      </p:sp>
      <p:sp>
        <p:nvSpPr>
          <p:cNvPr id="10" name="Espace réservé du pied de page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544213AF-26F6-41FA-8D85-E2C5388D6E58}" type="datetimeFigureOut">
              <a:rPr lang="en-US" smtClean="0"/>
              <a:pPr/>
              <a:t>3/18/2015</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a:xfrm>
            <a:off x="8641080" y="6514568"/>
            <a:ext cx="464288" cy="274320"/>
          </a:xfrm>
        </p:spPr>
        <p:txBody>
          <a:bodyPr/>
          <a:lstStyle>
            <a:extLst/>
          </a:lstStyle>
          <a:p>
            <a:fld id="{D5BBC35B-A44B-4119-B8DA-DE9E3DFADA20}" type="slidenum">
              <a:rPr kumimoji="0" lang="en-US" smtClean="0"/>
              <a:pPr/>
              <a:t>‹N°›</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re 1"/>
          <p:cNvSpPr>
            <a:spLocks noGrp="1"/>
          </p:cNvSpPr>
          <p:nvPr>
            <p:ph type="title"/>
          </p:nvPr>
        </p:nvSpPr>
        <p:spPr>
          <a:xfrm>
            <a:off x="457200" y="251948"/>
            <a:ext cx="8229600"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544213AF-26F6-41FA-8D85-E2C5388D6E58}" type="datetimeFigureOut">
              <a:rPr lang="en-US" smtClean="0"/>
              <a:pPr/>
              <a:t>3/18/2015</a:t>
            </a:fld>
            <a:endParaRPr lang="en-US"/>
          </a:p>
        </p:txBody>
      </p:sp>
      <p:sp>
        <p:nvSpPr>
          <p:cNvPr id="8" name="Espace réservé du pied de page 7"/>
          <p:cNvSpPr>
            <a:spLocks noGrp="1"/>
          </p:cNvSpPr>
          <p:nvPr>
            <p:ph type="ftr" sz="quarter" idx="11"/>
          </p:nvPr>
        </p:nvSpPr>
        <p:spPr/>
        <p:txBody>
          <a:bodyPr/>
          <a:lstStyle>
            <a:extLst/>
          </a:lstStyle>
          <a:p>
            <a:endParaRPr kumimoji="0" lang="en-US"/>
          </a:p>
        </p:txBody>
      </p:sp>
      <p:sp>
        <p:nvSpPr>
          <p:cNvPr id="9" name="Espace réservé du numéro de diapositive 8"/>
          <p:cNvSpPr>
            <a:spLocks noGrp="1"/>
          </p:cNvSpPr>
          <p:nvPr>
            <p:ph type="sldNum" sz="quarter" idx="12"/>
          </p:nvPr>
        </p:nvSpPr>
        <p:spPr>
          <a:xfrm>
            <a:off x="8641080" y="6514568"/>
            <a:ext cx="464288" cy="274320"/>
          </a:xfrm>
        </p:spPr>
        <p:txBody>
          <a:bodyPr/>
          <a:lstStyle>
            <a:extLst/>
          </a:lstStyle>
          <a:p>
            <a:fld id="{D5BBC35B-A44B-4119-B8DA-DE9E3DFADA20}"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53218"/>
            <a:ext cx="8229600"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544213AF-26F6-41FA-8D85-E2C5388D6E58}" type="datetimeFigureOut">
              <a:rPr lang="en-US" smtClean="0"/>
              <a:pPr/>
              <a:t>3/18/2015</a:t>
            </a:fld>
            <a:endParaRPr lang="en-US"/>
          </a:p>
        </p:txBody>
      </p:sp>
      <p:sp>
        <p:nvSpPr>
          <p:cNvPr id="4" name="Espace réservé du pied de page 3"/>
          <p:cNvSpPr>
            <a:spLocks noGrp="1"/>
          </p:cNvSpPr>
          <p:nvPr>
            <p:ph type="ftr" sz="quarter" idx="11"/>
          </p:nvPr>
        </p:nvSpPr>
        <p:spPr/>
        <p:txBody>
          <a:bodyPr/>
          <a:lstStyle>
            <a:extLst/>
          </a:lstStyle>
          <a:p>
            <a:endParaRPr kumimoji="0" lang="en-US"/>
          </a:p>
        </p:txBody>
      </p:sp>
      <p:sp>
        <p:nvSpPr>
          <p:cNvPr id="5" name="Espace réservé du numéro de diapositive 4"/>
          <p:cNvSpPr>
            <a:spLocks noGrp="1"/>
          </p:cNvSpPr>
          <p:nvPr>
            <p:ph type="sldNum" sz="quarter" idx="12"/>
          </p:nvPr>
        </p:nvSpPr>
        <p:spPr/>
        <p:txBody>
          <a:bodyPr/>
          <a:lstStyle>
            <a:extLst/>
          </a:lstStyle>
          <a:p>
            <a:fld id="{D5BBC35B-A44B-4119-B8DA-DE9E3DFADA20}" type="slidenum">
              <a:rPr kumimoji="0" lang="en-US" smtClean="0"/>
              <a:pPr/>
              <a:t>‹N°›</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544213AF-26F6-41FA-8D85-E2C5388D6E58}" type="datetimeFigureOut">
              <a:rPr lang="en-US" smtClean="0"/>
              <a:pPr/>
              <a:t>3/18/2015</a:t>
            </a:fld>
            <a:endParaRPr lang="en-US"/>
          </a:p>
        </p:txBody>
      </p:sp>
      <p:sp>
        <p:nvSpPr>
          <p:cNvPr id="3" name="Espace réservé du pied de page 2"/>
          <p:cNvSpPr>
            <a:spLocks noGrp="1"/>
          </p:cNvSpPr>
          <p:nvPr>
            <p:ph type="ftr" sz="quarter" idx="11"/>
          </p:nvPr>
        </p:nvSpPr>
        <p:spPr/>
        <p:txBody>
          <a:bodyPr/>
          <a:lstStyle>
            <a:extLst/>
          </a:lstStyle>
          <a:p>
            <a:endParaRPr kumimoji="0" lang="en-US"/>
          </a:p>
        </p:txBody>
      </p:sp>
      <p:sp>
        <p:nvSpPr>
          <p:cNvPr id="4" name="Espace réservé du numéro de diapositive 3"/>
          <p:cNvSpPr>
            <a:spLocks noGrp="1"/>
          </p:cNvSpPr>
          <p:nvPr>
            <p:ph type="sldNum" sz="quarter" idx="12"/>
          </p:nvPr>
        </p:nvSpPr>
        <p:spPr/>
        <p:txBody>
          <a:bodyPr/>
          <a:lstStyle>
            <a:extLst/>
          </a:lstStyle>
          <a:p>
            <a:fld id="{D5BBC35B-A44B-4119-B8DA-DE9E3DFADA20}"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963136" y="304800"/>
            <a:ext cx="3931920" cy="762000"/>
          </a:xfrm>
        </p:spPr>
        <p:txBody>
          <a:bodyPr anchor="b"/>
          <a:lstStyle>
            <a:lvl1pPr marL="0" algn="r">
              <a:buNone/>
              <a:defRPr sz="2000" b="1"/>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9" name="Espace réservé de la date 8"/>
          <p:cNvSpPr>
            <a:spLocks noGrp="1"/>
          </p:cNvSpPr>
          <p:nvPr>
            <p:ph type="dt" sz="half" idx="10"/>
          </p:nvPr>
        </p:nvSpPr>
        <p:spPr>
          <a:xfrm>
            <a:off x="5562600" y="6513670"/>
            <a:ext cx="3002280" cy="274320"/>
          </a:xfrm>
        </p:spPr>
        <p:txBody>
          <a:bodyPr vert="horz" rtlCol="0"/>
          <a:lstStyle>
            <a:extLst/>
          </a:lstStyle>
          <a:p>
            <a:fld id="{544213AF-26F6-41FA-8D85-E2C5388D6E58}" type="datetimeFigureOut">
              <a:rPr lang="en-US" smtClean="0"/>
              <a:pPr/>
              <a:t>3/18/2015</a:t>
            </a:fld>
            <a:endParaRPr lang="en-US"/>
          </a:p>
        </p:txBody>
      </p:sp>
      <p:sp>
        <p:nvSpPr>
          <p:cNvPr id="10" name="Espace réservé du numéro de diapositiv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5BBC35B-A44B-4119-B8DA-DE9E3DFADA20}" type="slidenum">
              <a:rPr kumimoji="0" lang="en-US" smtClean="0"/>
              <a:pPr/>
              <a:t>‹N°›</a:t>
            </a:fld>
            <a:endParaRPr kumimoji="0" lang="en-US"/>
          </a:p>
        </p:txBody>
      </p:sp>
      <p:sp>
        <p:nvSpPr>
          <p:cNvPr id="11" name="Espace réservé du pied de page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nchor="b"/>
          <a:lstStyle>
            <a:lvl1pPr marL="0" algn="r">
              <a:buNone/>
              <a:defRPr sz="2000" b="1"/>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8" name="Espace réservé de la date 7"/>
          <p:cNvSpPr>
            <a:spLocks noGrp="1"/>
          </p:cNvSpPr>
          <p:nvPr>
            <p:ph type="dt" sz="half" idx="10"/>
          </p:nvPr>
        </p:nvSpPr>
        <p:spPr>
          <a:xfrm>
            <a:off x="5562600" y="6509004"/>
            <a:ext cx="3002280" cy="274320"/>
          </a:xfrm>
        </p:spPr>
        <p:txBody>
          <a:bodyPr vert="horz" rtlCol="0"/>
          <a:lstStyle>
            <a:extLst/>
          </a:lstStyle>
          <a:p>
            <a:fld id="{544213AF-26F6-41FA-8D85-E2C5388D6E58}" type="datetimeFigureOut">
              <a:rPr lang="en-US" smtClean="0"/>
              <a:pPr/>
              <a:t>3/18/2015</a:t>
            </a:fld>
            <a:endParaRPr lang="en-US">
              <a:solidFill>
                <a:schemeClr val="tx1"/>
              </a:solidFill>
            </a:endParaRPr>
          </a:p>
        </p:txBody>
      </p:sp>
      <p:sp>
        <p:nvSpPr>
          <p:cNvPr id="9" name="Espace réservé du numéro de diapositiv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5BBC35B-A44B-4119-B8DA-DE9E3DFADA20}" type="slidenum">
              <a:rPr kumimoji="0" lang="en-US" smtClean="0"/>
              <a:pPr/>
              <a:t>‹N°›</a:t>
            </a:fld>
            <a:endParaRPr kumimoji="0" lang="en-US">
              <a:solidFill>
                <a:schemeClr val="tx1"/>
              </a:solidFill>
            </a:endParaRPr>
          </a:p>
        </p:txBody>
      </p:sp>
      <p:sp>
        <p:nvSpPr>
          <p:cNvPr id="10" name="Espace réservé du pied de page 9"/>
          <p:cNvSpPr>
            <a:spLocks noGrp="1"/>
          </p:cNvSpPr>
          <p:nvPr>
            <p:ph type="ftr" sz="quarter" idx="12"/>
          </p:nvPr>
        </p:nvSpPr>
        <p:spPr>
          <a:xfrm>
            <a:off x="1600200" y="6509004"/>
            <a:ext cx="3907464" cy="274320"/>
          </a:xfrm>
        </p:spPr>
        <p:txBody>
          <a:bodyPr vert="horz" rtlCol="0"/>
          <a:lstStyle>
            <a:extLst/>
          </a:lstStyle>
          <a:p>
            <a:endParaRPr kumimoji="0"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ndir un rectangle avec un coin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pied de pag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000" dirty="0">
              <a:solidFill>
                <a:schemeClr val="tx1"/>
              </a:solidFill>
            </a:endParaRPr>
          </a:p>
        </p:txBody>
      </p:sp>
      <p:sp>
        <p:nvSpPr>
          <p:cNvPr id="14" name="Espace réservé de la date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44213AF-26F6-41FA-8D85-E2C5388D6E58}" type="datetimeFigureOut">
              <a:rPr lang="en-US" smtClean="0"/>
              <a:pPr/>
              <a:t>3/18/2015</a:t>
            </a:fld>
            <a:endParaRPr lang="en-US" sz="1000" dirty="0">
              <a:solidFill>
                <a:schemeClr val="tx1"/>
              </a:solidFill>
            </a:endParaRPr>
          </a:p>
        </p:txBody>
      </p:sp>
      <p:sp>
        <p:nvSpPr>
          <p:cNvPr id="23" name="Espace réservé du numéro de diapositiv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5BBC35B-A44B-4119-B8DA-DE9E3DFADA20}" type="slidenum">
              <a:rPr kumimoji="0" lang="en-US" smtClean="0"/>
              <a:pPr/>
              <a:t>‹N°›</a:t>
            </a:fld>
            <a:endParaRPr kumimoji="0" lang="en-US" sz="1000" b="0">
              <a:solidFill>
                <a:schemeClr val="tx1"/>
              </a:solidFill>
            </a:endParaRPr>
          </a:p>
        </p:txBody>
      </p:sp>
      <p:sp>
        <p:nvSpPr>
          <p:cNvPr id="22" name="Espace réservé du titre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futura-sciences.com/fr/news/t/astronomie/d/les-cometes-de-beta-pictoris-ressembleraient-a-celles-du-soleil_41719/"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hyperlink" Target="http://www.google.ca/url?sa=i&amp;rct=j&amp;q=&amp;esrc=s&amp;frm=1&amp;source=images&amp;cd=&amp;cad=rja&amp;uact=8&amp;ved=0CAcQjRw&amp;url=http://www.cs.cmu.edu/~pane/holmes/&amp;ei=HinRVOvvEImiyQSSoYDYDQ&amp;bvm=bv.85142067,d.cWc&amp;psig=AFQjCNG-peeWFylzNZfn3zCWVyNDUbZj_w&amp;ust=1423080073526616" TargetMode="Externa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5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6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77.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1.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gif"/></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620688"/>
            <a:ext cx="8229600" cy="959767"/>
          </a:xfrm>
        </p:spPr>
        <p:txBody>
          <a:bodyPr>
            <a:normAutofit fontScale="90000"/>
          </a:bodyPr>
          <a:lstStyle/>
          <a:p>
            <a:pPr algn="l"/>
            <a:r>
              <a:rPr lang="fr-CA" i="1" dirty="0" smtClean="0"/>
              <a:t>Les comètes</a:t>
            </a:r>
            <a:br>
              <a:rPr lang="fr-CA" i="1" dirty="0" smtClean="0"/>
            </a:br>
            <a:r>
              <a:rPr lang="fr-CA" sz="2000" i="1" dirty="0" smtClean="0"/>
              <a:t>Thème de l’année 2015</a:t>
            </a:r>
            <a:endParaRPr lang="fr-CA" i="1" dirty="0"/>
          </a:p>
        </p:txBody>
      </p:sp>
      <p:sp>
        <p:nvSpPr>
          <p:cNvPr id="5" name="Sous-titre 4"/>
          <p:cNvSpPr>
            <a:spLocks noGrp="1"/>
          </p:cNvSpPr>
          <p:nvPr>
            <p:ph type="subTitle" idx="1"/>
          </p:nvPr>
        </p:nvSpPr>
        <p:spPr/>
        <p:txBody>
          <a:bodyPr/>
          <a:lstStyle/>
          <a:p>
            <a:r>
              <a:rPr lang="fr-CA" dirty="0" smtClean="0"/>
              <a:t>Fédération des astronomes </a:t>
            </a:r>
          </a:p>
          <a:p>
            <a:r>
              <a:rPr lang="fr-CA" dirty="0"/>
              <a:t>a</a:t>
            </a:r>
            <a:r>
              <a:rPr lang="fr-CA" dirty="0" smtClean="0"/>
              <a:t>mateurs du Québec</a:t>
            </a:r>
            <a:endParaRPr lang="fr-CA" dirty="0"/>
          </a:p>
        </p:txBody>
      </p:sp>
      <p:pic>
        <p:nvPicPr>
          <p:cNvPr id="1026" name="Picture 2" descr="http://upload.wikimedia.org/wikipedia/commons/thumb/d/df/Comet-Hale-Bopp-29-03-1997_hires_adj.jpg/220px-Comet-Hale-Bopp-29-03-1997_hires_adj.jpg"/>
          <p:cNvPicPr>
            <a:picLocks noChangeAspect="1" noChangeArrowheads="1"/>
          </p:cNvPicPr>
          <p:nvPr/>
        </p:nvPicPr>
        <p:blipFill>
          <a:blip r:embed="rId3" cstate="print"/>
          <a:srcRect/>
          <a:stretch>
            <a:fillRect/>
          </a:stretch>
        </p:blipFill>
        <p:spPr bwMode="auto">
          <a:xfrm>
            <a:off x="179512" y="2708920"/>
            <a:ext cx="3055065" cy="3985473"/>
          </a:xfrm>
          <a:prstGeom prst="rect">
            <a:avLst/>
          </a:prstGeom>
          <a:noFill/>
        </p:spPr>
      </p:pic>
      <p:pic>
        <p:nvPicPr>
          <p:cNvPr id="6" name="Picture 4" descr="http://www.decouvertedelunivers.ca/images/faaq.jpg"/>
          <p:cNvPicPr>
            <a:picLocks noChangeAspect="1" noChangeArrowheads="1"/>
          </p:cNvPicPr>
          <p:nvPr/>
        </p:nvPicPr>
        <p:blipFill>
          <a:blip r:embed="rId4" cstate="print"/>
          <a:srcRect/>
          <a:stretch>
            <a:fillRect/>
          </a:stretch>
        </p:blipFill>
        <p:spPr bwMode="auto">
          <a:xfrm>
            <a:off x="6258618" y="3933056"/>
            <a:ext cx="2214788" cy="1008112"/>
          </a:xfrm>
          <a:prstGeom prst="rect">
            <a:avLst/>
          </a:prstGeom>
          <a:noFill/>
        </p:spPr>
      </p:pic>
      <p:sp>
        <p:nvSpPr>
          <p:cNvPr id="7" name="ZoneTexte 6"/>
          <p:cNvSpPr txBox="1"/>
          <p:nvPr/>
        </p:nvSpPr>
        <p:spPr>
          <a:xfrm>
            <a:off x="3846350" y="6174596"/>
            <a:ext cx="4824536" cy="369332"/>
          </a:xfrm>
          <a:prstGeom prst="rect">
            <a:avLst/>
          </a:prstGeom>
          <a:noFill/>
        </p:spPr>
        <p:txBody>
          <a:bodyPr wrap="square" rtlCol="0">
            <a:spAutoFit/>
          </a:bodyPr>
          <a:lstStyle/>
          <a:p>
            <a:pPr algn="ctr"/>
            <a:r>
              <a:rPr lang="fr-CA" dirty="0" smtClean="0"/>
              <a:t>Préparé par Martin Aubé et Louis Asselin.</a:t>
            </a:r>
            <a:endParaRPr lang="fr-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4294967295"/>
          </p:nvPr>
        </p:nvSpPr>
        <p:spPr>
          <a:xfrm>
            <a:off x="611560" y="2132856"/>
            <a:ext cx="3733800" cy="4114800"/>
          </a:xfrm>
          <a:prstGeom prst="rect">
            <a:avLst/>
          </a:prstGeom>
        </p:spPr>
        <p:txBody>
          <a:bodyPr/>
          <a:lstStyle/>
          <a:p>
            <a:pPr marL="0" indent="0" eaLnBrk="1" fontAlgn="auto" hangingPunct="1">
              <a:buFont typeface="Arial" pitchFamily="34" charset="0"/>
              <a:buNone/>
              <a:defRPr/>
            </a:pPr>
            <a:r>
              <a:rPr lang="fr-CA" sz="1800" dirty="0" smtClean="0"/>
              <a:t>Des comètes ont été observées dans d’autres systèmes planétaires !</a:t>
            </a:r>
            <a:endParaRPr lang="fr-CA" sz="1800" dirty="0"/>
          </a:p>
          <a:p>
            <a:pPr marL="0" indent="0" eaLnBrk="1" fontAlgn="auto" hangingPunct="1">
              <a:buFont typeface="Arial" pitchFamily="34" charset="0"/>
              <a:buNone/>
              <a:defRPr/>
            </a:pPr>
            <a:endParaRPr lang="fr-CA" sz="1800" dirty="0" smtClean="0"/>
          </a:p>
          <a:p>
            <a:pPr marL="0" indent="0" eaLnBrk="1" fontAlgn="auto" hangingPunct="1">
              <a:buFont typeface="Arial" pitchFamily="34" charset="0"/>
              <a:buNone/>
              <a:defRPr/>
            </a:pPr>
            <a:r>
              <a:rPr lang="fr-CA" sz="1800" dirty="0">
                <a:hlinkClick r:id="rId3"/>
              </a:rPr>
              <a:t>Les comètes </a:t>
            </a:r>
            <a:r>
              <a:rPr lang="fr-CA" sz="1800" dirty="0" smtClean="0">
                <a:hlinkClick r:id="rId3"/>
              </a:rPr>
              <a:t>de l’étoile </a:t>
            </a:r>
            <a:r>
              <a:rPr lang="fr-CA" sz="1800" dirty="0">
                <a:hlinkClick r:id="rId3"/>
              </a:rPr>
              <a:t>Bêta Pictoris ressembleraient à celles du </a:t>
            </a:r>
            <a:r>
              <a:rPr lang="fr-CA" sz="1800" dirty="0" smtClean="0">
                <a:hlinkClick r:id="rId3"/>
              </a:rPr>
              <a:t>Soleil</a:t>
            </a:r>
            <a:r>
              <a:rPr lang="fr-CA" sz="1800" dirty="0" smtClean="0"/>
              <a:t>.</a:t>
            </a:r>
            <a:endParaRPr lang="fr-CA" sz="1800" dirty="0"/>
          </a:p>
          <a:p>
            <a:pPr marL="0" indent="0" eaLnBrk="1" fontAlgn="auto" hangingPunct="1">
              <a:buFont typeface="Arial" pitchFamily="34" charset="0"/>
              <a:buNone/>
              <a:defRPr/>
            </a:pPr>
            <a:endParaRPr lang="fr-CA" sz="2800" dirty="0"/>
          </a:p>
        </p:txBody>
      </p:sp>
      <p:pic>
        <p:nvPicPr>
          <p:cNvPr id="8196" name="Picture 2" descr="http://www.futura-sciences.com/uploads/RTEmagicC_Beta_Pictoris_ESO_txdam32431_d335a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132856"/>
            <a:ext cx="3709616" cy="369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p:cNvSpPr>
          <p:nvPr/>
        </p:nvSpPr>
        <p:spPr>
          <a:xfrm>
            <a:off x="323528" y="341784"/>
            <a:ext cx="8424936"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Les comètes, pas spécifique au Système solaire !</a:t>
            </a:r>
            <a:endParaRPr kumimoji="0" lang="fr-CA" sz="28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7" name="Picture 4" descr="http://www.decouvertedelunivers.ca/images/faaq.jpg"/>
          <p:cNvPicPr>
            <a:picLocks noChangeAspect="1" noChangeArrowheads="1"/>
          </p:cNvPicPr>
          <p:nvPr/>
        </p:nvPicPr>
        <p:blipFill>
          <a:blip r:embed="rId5" cstate="print"/>
          <a:srcRect/>
          <a:stretch>
            <a:fillRect/>
          </a:stretch>
        </p:blipFill>
        <p:spPr bwMode="auto">
          <a:xfrm>
            <a:off x="323528" y="5949280"/>
            <a:ext cx="1381125" cy="628651"/>
          </a:xfrm>
          <a:prstGeom prst="rect">
            <a:avLst/>
          </a:prstGeom>
          <a:noFill/>
        </p:spPr>
      </p:pic>
    </p:spTree>
    <p:extLst>
      <p:ext uri="{BB962C8B-B14F-4D97-AF65-F5344CB8AC3E}">
        <p14:creationId xmlns:p14="http://schemas.microsoft.com/office/powerpoint/2010/main" val="2255494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4294967295"/>
          </p:nvPr>
        </p:nvSpPr>
        <p:spPr>
          <a:xfrm>
            <a:off x="1187624" y="6021288"/>
            <a:ext cx="8147050" cy="647700"/>
          </a:xfrm>
          <a:prstGeom prst="rect">
            <a:avLst/>
          </a:prstGeom>
        </p:spPr>
        <p:txBody>
          <a:bodyPr/>
          <a:lstStyle/>
          <a:p>
            <a:pPr marL="0" indent="0" algn="ctr" eaLnBrk="1" fontAlgn="auto" hangingPunct="1">
              <a:buFont typeface="Arial" pitchFamily="34" charset="0"/>
              <a:buNone/>
              <a:defRPr/>
            </a:pPr>
            <a:r>
              <a:rPr lang="fr-CA" dirty="0" smtClean="0"/>
              <a:t>Où est le Soleil ?</a:t>
            </a:r>
            <a:endParaRPr lang="fr-CA" dirty="0"/>
          </a:p>
        </p:txBody>
      </p:sp>
      <p:pic>
        <p:nvPicPr>
          <p:cNvPr id="11268" name="Picture 2" descr="http://www.astrosurf.com/cometes/description/StructureCome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628800"/>
            <a:ext cx="6431880" cy="429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p:cNvSpPr>
          <p:nvPr/>
        </p:nvSpPr>
        <p:spPr>
          <a:xfrm>
            <a:off x="457200" y="274638"/>
            <a:ext cx="829126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La morphologie d’une comète</a:t>
            </a:r>
            <a:endParaRPr kumimoji="0" lang="fr-CA" sz="28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7"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extLst>
      <p:ext uri="{BB962C8B-B14F-4D97-AF65-F5344CB8AC3E}">
        <p14:creationId xmlns:p14="http://schemas.microsoft.com/office/powerpoint/2010/main" val="285676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77152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Les trois principales caractéristiques d’une </a:t>
            </a:r>
          </a:p>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c</a:t>
            </a:r>
            <a:r>
              <a:rPr kumimoji="0" lang="fr-CA" sz="2800" b="1" i="1" u="none" strike="noStrike" kern="1200" cap="none" spc="0" normalizeH="0" baseline="0" dirty="0" smtClean="0">
                <a:ln>
                  <a:noFill/>
                </a:ln>
                <a:effectLst>
                  <a:outerShdw blurRad="31750" dist="25400" dir="5400000" algn="tl" rotWithShape="0">
                    <a:srgbClr val="000000">
                      <a:alpha val="25000"/>
                    </a:srgbClr>
                  </a:outerShdw>
                </a:effectLst>
                <a:uLnTx/>
                <a:uFillTx/>
                <a:latin typeface="+mj-lt"/>
                <a:ea typeface="+mj-ea"/>
                <a:cs typeface="+mj-cs"/>
              </a:rPr>
              <a:t>omète </a:t>
            </a:r>
          </a:p>
        </p:txBody>
      </p:sp>
      <p:pic>
        <p:nvPicPr>
          <p:cNvPr id="88068"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pic>
        <p:nvPicPr>
          <p:cNvPr id="104450" name="Picture 2" descr="http://www.esa.int/var/esa/storage/images/esa_multimedia/images/2014/12/comet_on_7_december_2014_navcam/15105534-1-eng-GB/Comet_on_7_December_2014_NavCam_node_full_image_2.jpg"/>
          <p:cNvPicPr>
            <a:picLocks noChangeAspect="1" noChangeArrowheads="1"/>
          </p:cNvPicPr>
          <p:nvPr/>
        </p:nvPicPr>
        <p:blipFill>
          <a:blip r:embed="rId4" cstate="print"/>
          <a:srcRect/>
          <a:stretch>
            <a:fillRect/>
          </a:stretch>
        </p:blipFill>
        <p:spPr bwMode="auto">
          <a:xfrm>
            <a:off x="3923928" y="1844824"/>
            <a:ext cx="4392488" cy="4210514"/>
          </a:xfrm>
          <a:prstGeom prst="rect">
            <a:avLst/>
          </a:prstGeom>
          <a:noFill/>
        </p:spPr>
      </p:pic>
      <p:sp>
        <p:nvSpPr>
          <p:cNvPr id="8" name="ZoneTexte 7"/>
          <p:cNvSpPr txBox="1"/>
          <p:nvPr/>
        </p:nvSpPr>
        <p:spPr>
          <a:xfrm>
            <a:off x="3995936" y="6093296"/>
            <a:ext cx="4320480" cy="369332"/>
          </a:xfrm>
          <a:prstGeom prst="rect">
            <a:avLst/>
          </a:prstGeom>
          <a:noFill/>
        </p:spPr>
        <p:txBody>
          <a:bodyPr wrap="square" rtlCol="0">
            <a:spAutoFit/>
          </a:bodyPr>
          <a:lstStyle/>
          <a:p>
            <a:r>
              <a:rPr lang="fr-FR" dirty="0" smtClean="0"/>
              <a:t>67P/</a:t>
            </a:r>
            <a:r>
              <a:rPr lang="fr-FR" dirty="0" err="1" smtClean="0"/>
              <a:t>Tchourioumov</a:t>
            </a:r>
            <a:r>
              <a:rPr lang="fr-FR" dirty="0" smtClean="0"/>
              <a:t>-</a:t>
            </a:r>
            <a:r>
              <a:rPr lang="fr-FR" dirty="0" err="1" smtClean="0"/>
              <a:t>Guérassimenko</a:t>
            </a:r>
            <a:endParaRPr lang="fr-FR" dirty="0"/>
          </a:p>
        </p:txBody>
      </p:sp>
      <p:sp>
        <p:nvSpPr>
          <p:cNvPr id="9" name="ZoneTexte 8"/>
          <p:cNvSpPr txBox="1"/>
          <p:nvPr/>
        </p:nvSpPr>
        <p:spPr>
          <a:xfrm>
            <a:off x="539552" y="1772816"/>
            <a:ext cx="3024336" cy="4616648"/>
          </a:xfrm>
          <a:prstGeom prst="rect">
            <a:avLst/>
          </a:prstGeom>
          <a:noFill/>
        </p:spPr>
        <p:txBody>
          <a:bodyPr wrap="square" rtlCol="0">
            <a:spAutoFit/>
          </a:bodyPr>
          <a:lstStyle/>
          <a:p>
            <a:pPr lvl="0"/>
            <a:r>
              <a:rPr lang="fr-CA" sz="2400" b="1" i="1" dirty="0" smtClean="0">
                <a:effectLst>
                  <a:outerShdw blurRad="31750" dist="25400" dir="5400000" algn="tl" rotWithShape="0">
                    <a:srgbClr val="000000">
                      <a:alpha val="25000"/>
                    </a:srgbClr>
                  </a:outerShdw>
                </a:effectLst>
              </a:rPr>
              <a:t>1</a:t>
            </a:r>
            <a:r>
              <a:rPr lang="fr-CA" sz="2400" b="1" i="1" dirty="0">
                <a:effectLst>
                  <a:outerShdw blurRad="31750" dist="25400" dir="5400000" algn="tl" rotWithShape="0">
                    <a:srgbClr val="000000">
                      <a:alpha val="25000"/>
                    </a:srgbClr>
                  </a:outerShdw>
                </a:effectLst>
              </a:rPr>
              <a:t>. le </a:t>
            </a:r>
            <a:r>
              <a:rPr lang="fr-CA" sz="2400" b="1" i="1" dirty="0" smtClean="0">
                <a:effectLst>
                  <a:outerShdw blurRad="31750" dist="25400" dir="5400000" algn="tl" rotWithShape="0">
                    <a:srgbClr val="000000">
                      <a:alpha val="25000"/>
                    </a:srgbClr>
                  </a:outerShdw>
                </a:effectLst>
              </a:rPr>
              <a:t>noyau</a:t>
            </a:r>
          </a:p>
          <a:p>
            <a:pPr lvl="0"/>
            <a:endParaRPr lang="fr-CA" b="1" i="1" dirty="0">
              <a:effectLst>
                <a:outerShdw blurRad="31750" dist="25400" dir="5400000" algn="tl" rotWithShape="0">
                  <a:srgbClr val="000000">
                    <a:alpha val="25000"/>
                  </a:srgbClr>
                </a:outerShdw>
              </a:effectLst>
            </a:endParaRPr>
          </a:p>
          <a:p>
            <a:r>
              <a:rPr lang="fr-CA" dirty="0" smtClean="0"/>
              <a:t>Une comète est composée de roche, de poussières et de gaz gelés.</a:t>
            </a:r>
          </a:p>
          <a:p>
            <a:pPr>
              <a:buFont typeface="Arial" charset="0"/>
              <a:buChar char="•"/>
            </a:pPr>
            <a:endParaRPr lang="fr-CA" dirty="0" smtClean="0"/>
          </a:p>
          <a:p>
            <a:r>
              <a:rPr lang="fr-CA" dirty="0" smtClean="0"/>
              <a:t>Elle peut  se désintégrer.</a:t>
            </a:r>
          </a:p>
          <a:p>
            <a:pPr>
              <a:buFont typeface="Arial" charset="0"/>
              <a:buChar char="•"/>
            </a:pPr>
            <a:endParaRPr lang="fr-CA" dirty="0" smtClean="0"/>
          </a:p>
          <a:p>
            <a:r>
              <a:rPr lang="fr-CA" dirty="0" smtClean="0"/>
              <a:t>Leur taille moyenne est de 16 km.</a:t>
            </a:r>
          </a:p>
          <a:p>
            <a:pPr>
              <a:buFont typeface="Arial" charset="0"/>
              <a:buChar char="•"/>
            </a:pPr>
            <a:endParaRPr lang="fr-CA" dirty="0" smtClean="0"/>
          </a:p>
          <a:p>
            <a:r>
              <a:rPr lang="fr-CA" dirty="0" smtClean="0"/>
              <a:t>Leur albédo est bas (la surface réfléchit peu de lumière).</a:t>
            </a:r>
          </a:p>
          <a:p>
            <a:endParaRPr lang="fr-CA" dirty="0" smtClean="0"/>
          </a:p>
          <a:p>
            <a:endParaRPr lang="fr-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39246"/>
            <a:ext cx="7571184" cy="1143000"/>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p>
            <a:pPr lvl="0">
              <a:spcBef>
                <a:spcPct val="0"/>
              </a:spcBef>
              <a:defRPr/>
            </a:pPr>
            <a:r>
              <a:rPr lang="fr-CA" sz="2800" b="1" i="1" dirty="0">
                <a:effectLst>
                  <a:outerShdw blurRad="31750" dist="25400" dir="5400000" algn="tl" rotWithShape="0">
                    <a:srgbClr val="000000">
                      <a:alpha val="25000"/>
                    </a:srgbClr>
                  </a:outerShdw>
                </a:effectLst>
              </a:rPr>
              <a:t>Les trois principales caractéristiques d’une </a:t>
            </a:r>
          </a:p>
          <a:p>
            <a:pPr lvl="0">
              <a:spcBef>
                <a:spcPct val="0"/>
              </a:spcBef>
              <a:defRPr/>
            </a:pPr>
            <a:r>
              <a:rPr lang="fr-CA" sz="2800" b="1" i="1" dirty="0">
                <a:effectLst>
                  <a:outerShdw blurRad="31750" dist="25400" dir="5400000" algn="tl" rotWithShape="0">
                    <a:srgbClr val="000000">
                      <a:alpha val="25000"/>
                    </a:srgbClr>
                  </a:outerShdw>
                </a:effectLst>
              </a:rPr>
              <a:t>comète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2800" b="1" i="1" u="none" strike="noStrike" kern="1200" cap="none" spc="0" normalizeH="0" baseline="0" dirty="0" smtClean="0">
                <a:ln>
                  <a:noFill/>
                </a:ln>
                <a:effectLst>
                  <a:outerShdw blurRad="31750" dist="25400" dir="5400000" algn="tl" rotWithShape="0">
                    <a:srgbClr val="000000">
                      <a:alpha val="25000"/>
                    </a:srgbClr>
                  </a:outerShdw>
                </a:effectLst>
                <a:uLnTx/>
                <a:uFillTx/>
                <a:latin typeface="+mj-lt"/>
                <a:ea typeface="+mj-ea"/>
                <a:cs typeface="+mj-cs"/>
              </a:rPr>
              <a:t> </a:t>
            </a:r>
            <a:endParaRPr kumimoji="0" lang="fr-CA" sz="28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88068"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8" name="ZoneTexte 7"/>
          <p:cNvSpPr txBox="1"/>
          <p:nvPr/>
        </p:nvSpPr>
        <p:spPr>
          <a:xfrm>
            <a:off x="3923928" y="5445224"/>
            <a:ext cx="4320480" cy="369332"/>
          </a:xfrm>
          <a:prstGeom prst="rect">
            <a:avLst/>
          </a:prstGeom>
          <a:noFill/>
        </p:spPr>
        <p:txBody>
          <a:bodyPr wrap="square" rtlCol="0">
            <a:spAutoFit/>
          </a:bodyPr>
          <a:lstStyle/>
          <a:p>
            <a:r>
              <a:rPr lang="fr-FR" dirty="0" smtClean="0"/>
              <a:t>17/P Holmes</a:t>
            </a:r>
            <a:endParaRPr lang="fr-FR" dirty="0"/>
          </a:p>
        </p:txBody>
      </p:sp>
      <p:sp>
        <p:nvSpPr>
          <p:cNvPr id="9" name="ZoneTexte 8"/>
          <p:cNvSpPr txBox="1"/>
          <p:nvPr/>
        </p:nvSpPr>
        <p:spPr>
          <a:xfrm>
            <a:off x="457200" y="1190357"/>
            <a:ext cx="3322712" cy="5262979"/>
          </a:xfrm>
          <a:prstGeom prst="rect">
            <a:avLst/>
          </a:prstGeom>
          <a:noFill/>
        </p:spPr>
        <p:txBody>
          <a:bodyPr wrap="square" rtlCol="0">
            <a:spAutoFit/>
          </a:bodyPr>
          <a:lstStyle/>
          <a:p>
            <a:r>
              <a:rPr lang="fr-CA" sz="2400" b="1" i="1" dirty="0" smtClean="0">
                <a:effectLst>
                  <a:outerShdw blurRad="31750" dist="25400" dir="5400000" algn="tl" rotWithShape="0">
                    <a:srgbClr val="000000">
                      <a:alpha val="25000"/>
                    </a:srgbClr>
                  </a:outerShdw>
                </a:effectLst>
              </a:rPr>
              <a:t> </a:t>
            </a:r>
            <a:r>
              <a:rPr lang="fr-CA" sz="2400" b="1" i="1" dirty="0">
                <a:effectLst>
                  <a:outerShdw blurRad="31750" dist="25400" dir="5400000" algn="tl" rotWithShape="0">
                    <a:srgbClr val="000000">
                      <a:alpha val="25000"/>
                    </a:srgbClr>
                  </a:outerShdw>
                </a:effectLst>
              </a:rPr>
              <a:t>2. La chevelure ou la coma </a:t>
            </a:r>
            <a:endParaRPr lang="fr-CA" sz="2400" b="1" i="1" dirty="0" smtClean="0">
              <a:effectLst>
                <a:outerShdw blurRad="31750" dist="25400" dir="5400000" algn="tl" rotWithShape="0">
                  <a:srgbClr val="000000">
                    <a:alpha val="25000"/>
                  </a:srgbClr>
                </a:outerShdw>
              </a:effectLst>
            </a:endParaRPr>
          </a:p>
          <a:p>
            <a:endParaRPr lang="fr-CA" b="1" i="1" dirty="0">
              <a:effectLst>
                <a:outerShdw blurRad="31750" dist="25400" dir="5400000" algn="tl" rotWithShape="0">
                  <a:srgbClr val="000000">
                    <a:alpha val="25000"/>
                  </a:srgbClr>
                </a:outerShdw>
              </a:effectLst>
            </a:endParaRPr>
          </a:p>
          <a:p>
            <a:r>
              <a:rPr lang="fr-CA" dirty="0" smtClean="0"/>
              <a:t>La chevelure est faite de particules de gaz et de poussières libérées par le  noyau par sublimation (passe de l’état solide à l’état vapeur, sans passé par la phase liquide)  lorsque la comète s’approche du Soleil.</a:t>
            </a:r>
          </a:p>
          <a:p>
            <a:endParaRPr lang="fr-CA" dirty="0"/>
          </a:p>
          <a:p>
            <a:r>
              <a:rPr lang="fr-FR" dirty="0"/>
              <a:t>Si la comète est suffisamment active, la coma se prolonge par des traînées lumineuses appelées </a:t>
            </a:r>
            <a:r>
              <a:rPr lang="fr-FR" dirty="0" smtClean="0"/>
              <a:t>queues.</a:t>
            </a:r>
            <a:endParaRPr lang="fr-CA" dirty="0" smtClean="0"/>
          </a:p>
          <a:p>
            <a:endParaRPr lang="fr-CA" dirty="0" smtClean="0"/>
          </a:p>
          <a:p>
            <a:endParaRPr lang="fr-CA" dirty="0"/>
          </a:p>
        </p:txBody>
      </p:sp>
      <p:pic>
        <p:nvPicPr>
          <p:cNvPr id="108546" name="Picture 2" descr="http://upload.wikimedia.org/wikipedia/commons/c/c6/17pHolmes_071104_eder_vga.jpg"/>
          <p:cNvPicPr>
            <a:picLocks noChangeAspect="1" noChangeArrowheads="1"/>
          </p:cNvPicPr>
          <p:nvPr/>
        </p:nvPicPr>
        <p:blipFill>
          <a:blip r:embed="rId4" cstate="print"/>
          <a:srcRect/>
          <a:stretch>
            <a:fillRect/>
          </a:stretch>
        </p:blipFill>
        <p:spPr bwMode="auto">
          <a:xfrm>
            <a:off x="3779912" y="2060848"/>
            <a:ext cx="4988185" cy="324232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defRPr/>
            </a:pPr>
            <a:r>
              <a:rPr lang="fr-CA" sz="2800" b="1" i="1" dirty="0">
                <a:effectLst>
                  <a:outerShdw blurRad="31750" dist="25400" dir="5400000" algn="tl" rotWithShape="0">
                    <a:srgbClr val="000000">
                      <a:alpha val="25000"/>
                    </a:srgbClr>
                  </a:outerShdw>
                </a:effectLst>
              </a:rPr>
              <a:t>Les trois principales caractéristiques d’une </a:t>
            </a:r>
          </a:p>
          <a:p>
            <a:pPr lvl="0">
              <a:spcBef>
                <a:spcPct val="0"/>
              </a:spcBef>
              <a:defRPr/>
            </a:pPr>
            <a:r>
              <a:rPr lang="fr-CA" sz="2800" b="1" i="1" dirty="0">
                <a:effectLst>
                  <a:outerShdw blurRad="31750" dist="25400" dir="5400000" algn="tl" rotWithShape="0">
                    <a:srgbClr val="000000">
                      <a:alpha val="25000"/>
                    </a:srgbClr>
                  </a:outerShdw>
                </a:effectLst>
              </a:rPr>
              <a:t>comète </a:t>
            </a:r>
          </a:p>
        </p:txBody>
      </p:sp>
      <p:pic>
        <p:nvPicPr>
          <p:cNvPr id="88068"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8" name="ZoneTexte 7"/>
          <p:cNvSpPr txBox="1"/>
          <p:nvPr/>
        </p:nvSpPr>
        <p:spPr>
          <a:xfrm>
            <a:off x="3923928" y="5445224"/>
            <a:ext cx="4320480" cy="369332"/>
          </a:xfrm>
          <a:prstGeom prst="rect">
            <a:avLst/>
          </a:prstGeom>
          <a:noFill/>
        </p:spPr>
        <p:txBody>
          <a:bodyPr wrap="square" rtlCol="0">
            <a:spAutoFit/>
          </a:bodyPr>
          <a:lstStyle/>
          <a:p>
            <a:r>
              <a:rPr lang="fr-FR" dirty="0" smtClean="0"/>
              <a:t>C/1995 O1 Hale-Bopp</a:t>
            </a:r>
            <a:endParaRPr lang="fr-FR" dirty="0"/>
          </a:p>
        </p:txBody>
      </p:sp>
      <p:sp>
        <p:nvSpPr>
          <p:cNvPr id="9" name="ZoneTexte 8"/>
          <p:cNvSpPr txBox="1"/>
          <p:nvPr/>
        </p:nvSpPr>
        <p:spPr>
          <a:xfrm>
            <a:off x="467512" y="1646957"/>
            <a:ext cx="3024336" cy="4616648"/>
          </a:xfrm>
          <a:prstGeom prst="rect">
            <a:avLst/>
          </a:prstGeom>
          <a:noFill/>
        </p:spPr>
        <p:txBody>
          <a:bodyPr wrap="square" rtlCol="0">
            <a:spAutoFit/>
          </a:bodyPr>
          <a:lstStyle/>
          <a:p>
            <a:pPr lvl="0"/>
            <a:r>
              <a:rPr lang="fr-CA" b="1" i="1" dirty="0" smtClean="0">
                <a:effectLst>
                  <a:outerShdw blurRad="31750" dist="25400" dir="5400000" algn="tl" rotWithShape="0">
                    <a:srgbClr val="000000">
                      <a:alpha val="25000"/>
                    </a:srgbClr>
                  </a:outerShdw>
                </a:effectLst>
              </a:rPr>
              <a:t> </a:t>
            </a:r>
            <a:r>
              <a:rPr lang="fr-CA" sz="2400" b="1" i="1" dirty="0">
                <a:effectLst>
                  <a:outerShdw blurRad="31750" dist="25400" dir="5400000" algn="tl" rotWithShape="0">
                    <a:srgbClr val="000000">
                      <a:alpha val="25000"/>
                    </a:srgbClr>
                  </a:outerShdw>
                </a:effectLst>
              </a:rPr>
              <a:t>3. Les </a:t>
            </a:r>
            <a:r>
              <a:rPr lang="fr-CA" sz="2400" b="1" i="1" dirty="0" smtClean="0">
                <a:effectLst>
                  <a:outerShdw blurRad="31750" dist="25400" dir="5400000" algn="tl" rotWithShape="0">
                    <a:srgbClr val="000000">
                      <a:alpha val="25000"/>
                    </a:srgbClr>
                  </a:outerShdw>
                </a:effectLst>
              </a:rPr>
              <a:t>queues</a:t>
            </a:r>
          </a:p>
          <a:p>
            <a:pPr lvl="0"/>
            <a:endParaRPr lang="fr-CA" b="1" i="1" dirty="0">
              <a:effectLst>
                <a:outerShdw blurRad="31750" dist="25400" dir="5400000" algn="tl" rotWithShape="0">
                  <a:srgbClr val="000000">
                    <a:alpha val="25000"/>
                  </a:srgbClr>
                </a:outerShdw>
              </a:effectLst>
            </a:endParaRPr>
          </a:p>
          <a:p>
            <a:r>
              <a:rPr lang="fr-CA" dirty="0" smtClean="0"/>
              <a:t>Queue ionisée, bleutée sur la photo est due au changement de polarité du vent solaire.  Cette queue est toujours opposé au Soleil.</a:t>
            </a:r>
          </a:p>
          <a:p>
            <a:pPr>
              <a:buFontTx/>
              <a:buChar char="-"/>
            </a:pPr>
            <a:endParaRPr lang="fr-CA" dirty="0" smtClean="0"/>
          </a:p>
          <a:p>
            <a:r>
              <a:rPr lang="fr-CA" dirty="0" smtClean="0"/>
              <a:t>Queue de poussières, blanche sur la photo, est constituée de poussières, poussées par la radiation solaire.</a:t>
            </a:r>
          </a:p>
          <a:p>
            <a:endParaRPr lang="fr-CA" dirty="0" smtClean="0"/>
          </a:p>
          <a:p>
            <a:endParaRPr lang="fr-CA" dirty="0"/>
          </a:p>
        </p:txBody>
      </p:sp>
      <p:pic>
        <p:nvPicPr>
          <p:cNvPr id="110594" name="Picture 2" descr="http://upload.wikimedia.org/wikipedia/commons/f/f8/Halebopp031197.jpg"/>
          <p:cNvPicPr>
            <a:picLocks noChangeAspect="1" noChangeArrowheads="1"/>
          </p:cNvPicPr>
          <p:nvPr/>
        </p:nvPicPr>
        <p:blipFill>
          <a:blip r:embed="rId4" cstate="print"/>
          <a:srcRect/>
          <a:stretch>
            <a:fillRect/>
          </a:stretch>
        </p:blipFill>
        <p:spPr bwMode="auto">
          <a:xfrm>
            <a:off x="3995936" y="2204864"/>
            <a:ext cx="4320480" cy="32403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defRPr/>
            </a:pPr>
            <a:r>
              <a:rPr lang="fr-CA" sz="2800" b="1" i="1" dirty="0">
                <a:effectLst>
                  <a:outerShdw blurRad="31750" dist="25400" dir="5400000" algn="tl" rotWithShape="0">
                    <a:srgbClr val="000000">
                      <a:alpha val="25000"/>
                    </a:srgbClr>
                  </a:outerShdw>
                </a:effectLst>
              </a:rPr>
              <a:t>Les trois principales caractéristiques d’une </a:t>
            </a:r>
          </a:p>
          <a:p>
            <a:pPr lvl="0">
              <a:spcBef>
                <a:spcPct val="0"/>
              </a:spcBef>
              <a:defRPr/>
            </a:pPr>
            <a:r>
              <a:rPr lang="fr-CA" sz="2800" b="1" i="1" dirty="0">
                <a:effectLst>
                  <a:outerShdw blurRad="31750" dist="25400" dir="5400000" algn="tl" rotWithShape="0">
                    <a:srgbClr val="000000">
                      <a:alpha val="25000"/>
                    </a:srgbClr>
                  </a:outerShdw>
                </a:effectLst>
              </a:rPr>
              <a:t>comète </a:t>
            </a:r>
          </a:p>
        </p:txBody>
      </p:sp>
      <p:pic>
        <p:nvPicPr>
          <p:cNvPr id="88068"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8" name="ZoneTexte 7"/>
          <p:cNvSpPr txBox="1"/>
          <p:nvPr/>
        </p:nvSpPr>
        <p:spPr>
          <a:xfrm>
            <a:off x="3779912" y="5229200"/>
            <a:ext cx="4320480" cy="646331"/>
          </a:xfrm>
          <a:prstGeom prst="rect">
            <a:avLst/>
          </a:prstGeom>
          <a:noFill/>
        </p:spPr>
        <p:txBody>
          <a:bodyPr wrap="square" rtlCol="0">
            <a:spAutoFit/>
          </a:bodyPr>
          <a:lstStyle/>
          <a:p>
            <a:r>
              <a:rPr lang="fr-FR" dirty="0" smtClean="0"/>
              <a:t>67P/</a:t>
            </a:r>
            <a:r>
              <a:rPr lang="fr-FR" dirty="0" err="1" smtClean="0"/>
              <a:t>Tchourioumov</a:t>
            </a:r>
            <a:r>
              <a:rPr lang="fr-FR" dirty="0" smtClean="0"/>
              <a:t>-</a:t>
            </a:r>
            <a:r>
              <a:rPr lang="fr-FR" dirty="0" err="1" smtClean="0"/>
              <a:t>Guérassimenko</a:t>
            </a:r>
            <a:r>
              <a:rPr lang="fr-FR" dirty="0" smtClean="0"/>
              <a:t> par le VLT</a:t>
            </a:r>
            <a:endParaRPr lang="fr-FR" dirty="0"/>
          </a:p>
        </p:txBody>
      </p:sp>
      <p:sp>
        <p:nvSpPr>
          <p:cNvPr id="9" name="ZoneTexte 8"/>
          <p:cNvSpPr txBox="1"/>
          <p:nvPr/>
        </p:nvSpPr>
        <p:spPr>
          <a:xfrm>
            <a:off x="539552" y="2132856"/>
            <a:ext cx="3024336" cy="646331"/>
          </a:xfrm>
          <a:prstGeom prst="rect">
            <a:avLst/>
          </a:prstGeom>
          <a:noFill/>
        </p:spPr>
        <p:txBody>
          <a:bodyPr wrap="square" rtlCol="0">
            <a:spAutoFit/>
          </a:bodyPr>
          <a:lstStyle/>
          <a:p>
            <a:endParaRPr lang="fr-CA" dirty="0" smtClean="0"/>
          </a:p>
          <a:p>
            <a:endParaRPr lang="fr-CA" dirty="0"/>
          </a:p>
        </p:txBody>
      </p:sp>
      <p:pic>
        <p:nvPicPr>
          <p:cNvPr id="112642" name="Picture 2" descr="Rosetta comet observed with Very Large Telescope "/>
          <p:cNvPicPr>
            <a:picLocks noChangeAspect="1" noChangeArrowheads="1"/>
          </p:cNvPicPr>
          <p:nvPr/>
        </p:nvPicPr>
        <p:blipFill>
          <a:blip r:embed="rId4" cstate="print"/>
          <a:srcRect/>
          <a:stretch>
            <a:fillRect/>
          </a:stretch>
        </p:blipFill>
        <p:spPr bwMode="auto">
          <a:xfrm>
            <a:off x="3779912" y="1988840"/>
            <a:ext cx="4805856" cy="3096344"/>
          </a:xfrm>
          <a:prstGeom prst="rect">
            <a:avLst/>
          </a:prstGeom>
          <a:noFill/>
        </p:spPr>
      </p:pic>
      <p:sp>
        <p:nvSpPr>
          <p:cNvPr id="10" name="ZoneTexte 9"/>
          <p:cNvSpPr txBox="1"/>
          <p:nvPr/>
        </p:nvSpPr>
        <p:spPr>
          <a:xfrm>
            <a:off x="467544" y="1340768"/>
            <a:ext cx="2880320" cy="4616648"/>
          </a:xfrm>
          <a:prstGeom prst="rect">
            <a:avLst/>
          </a:prstGeom>
          <a:noFill/>
        </p:spPr>
        <p:txBody>
          <a:bodyPr wrap="square" rtlCol="0">
            <a:spAutoFit/>
          </a:bodyPr>
          <a:lstStyle/>
          <a:p>
            <a:pPr lvl="0"/>
            <a:r>
              <a:rPr lang="fr-CA" sz="2400" b="1" i="1" dirty="0" smtClean="0">
                <a:effectLst>
                  <a:outerShdw blurRad="31750" dist="25400" dir="5400000" algn="tl" rotWithShape="0">
                    <a:srgbClr val="000000">
                      <a:alpha val="25000"/>
                    </a:srgbClr>
                  </a:outerShdw>
                </a:effectLst>
              </a:rPr>
              <a:t>3</a:t>
            </a:r>
            <a:r>
              <a:rPr lang="fr-CA" sz="2400" b="1" i="1" dirty="0">
                <a:effectLst>
                  <a:outerShdw blurRad="31750" dist="25400" dir="5400000" algn="tl" rotWithShape="0">
                    <a:srgbClr val="000000">
                      <a:alpha val="25000"/>
                    </a:srgbClr>
                  </a:outerShdw>
                </a:effectLst>
              </a:rPr>
              <a:t>. Les queues</a:t>
            </a:r>
          </a:p>
          <a:p>
            <a:endParaRPr lang="fr-CA" dirty="0" smtClean="0"/>
          </a:p>
          <a:p>
            <a:r>
              <a:rPr lang="fr-CA" dirty="0" smtClean="0"/>
              <a:t>Mesuré avec l’instrument Rosina (de la sonde Rosetta) les queues contiennent les gaz suivants:</a:t>
            </a:r>
          </a:p>
          <a:p>
            <a:endParaRPr lang="fr-CA" dirty="0" smtClean="0"/>
          </a:p>
          <a:p>
            <a:r>
              <a:rPr lang="fr-CA" dirty="0" smtClean="0"/>
              <a:t>Ammoniac</a:t>
            </a:r>
          </a:p>
          <a:p>
            <a:r>
              <a:rPr lang="fr-CA" dirty="0" smtClean="0"/>
              <a:t>Méthane</a:t>
            </a:r>
          </a:p>
          <a:p>
            <a:r>
              <a:rPr lang="fr-CA" dirty="0" smtClean="0"/>
              <a:t>Méthanol</a:t>
            </a:r>
          </a:p>
          <a:p>
            <a:r>
              <a:rPr lang="fr-CA" dirty="0" smtClean="0"/>
              <a:t>Formol</a:t>
            </a:r>
          </a:p>
          <a:p>
            <a:r>
              <a:rPr lang="fr-CA" dirty="0" smtClean="0"/>
              <a:t>Sulfure d’hydrogène</a:t>
            </a:r>
          </a:p>
          <a:p>
            <a:r>
              <a:rPr lang="fr-CA" dirty="0" smtClean="0"/>
              <a:t>Acide cyanhydrique</a:t>
            </a:r>
          </a:p>
          <a:p>
            <a:r>
              <a:rPr lang="fr-CA" dirty="0" smtClean="0"/>
              <a:t>Dioxyde de soufre</a:t>
            </a:r>
          </a:p>
          <a:p>
            <a:r>
              <a:rPr lang="fr-CA" dirty="0" smtClean="0"/>
              <a:t>Sulfure de carbone</a:t>
            </a:r>
            <a:endParaRPr lang="fr-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Espace réservé du contenu 2"/>
          <p:cNvSpPr>
            <a:spLocks noGrp="1"/>
          </p:cNvSpPr>
          <p:nvPr>
            <p:ph sz="quarter" idx="4294967295"/>
          </p:nvPr>
        </p:nvSpPr>
        <p:spPr>
          <a:xfrm>
            <a:off x="395536" y="1340768"/>
            <a:ext cx="3671887" cy="3816424"/>
          </a:xfrm>
          <a:prstGeom prst="rect">
            <a:avLst/>
          </a:prstGeom>
        </p:spPr>
        <p:txBody>
          <a:bodyPr>
            <a:normAutofit lnSpcReduction="10000"/>
          </a:bodyPr>
          <a:lstStyle/>
          <a:p>
            <a:pPr marL="0" indent="0" eaLnBrk="1" fontAlgn="auto" hangingPunct="1">
              <a:buFont typeface="Arial" pitchFamily="34" charset="0"/>
              <a:buNone/>
              <a:defRPr/>
            </a:pPr>
            <a:endParaRPr lang="fr-FR" sz="1800" dirty="0" smtClean="0"/>
          </a:p>
          <a:p>
            <a:pPr eaLnBrk="1" fontAlgn="auto" hangingPunct="1">
              <a:buFont typeface="Arial" pitchFamily="34" charset="0"/>
              <a:buChar char="•"/>
              <a:defRPr/>
            </a:pPr>
            <a:r>
              <a:rPr lang="fr-CA" sz="1800" dirty="0" smtClean="0"/>
              <a:t>Vestiges des premiers moments de la formation du Système </a:t>
            </a:r>
            <a:r>
              <a:rPr lang="fr-CA" sz="1800" dirty="0"/>
              <a:t>s</a:t>
            </a:r>
            <a:r>
              <a:rPr lang="fr-CA" sz="1800" dirty="0" smtClean="0"/>
              <a:t>olaire.</a:t>
            </a:r>
          </a:p>
          <a:p>
            <a:pPr eaLnBrk="1" fontAlgn="auto" hangingPunct="1">
              <a:buFont typeface="Arial" pitchFamily="34" charset="0"/>
              <a:buChar char="•"/>
              <a:defRPr/>
            </a:pPr>
            <a:endParaRPr lang="fr-CA" sz="1800" dirty="0" smtClean="0"/>
          </a:p>
          <a:p>
            <a:pPr eaLnBrk="1" fontAlgn="auto" hangingPunct="1">
              <a:buFont typeface="Arial" pitchFamily="34" charset="0"/>
              <a:buChar char="•"/>
              <a:defRPr/>
            </a:pPr>
            <a:r>
              <a:rPr lang="fr-CA" sz="1800" dirty="0" smtClean="0"/>
              <a:t>Les comètes ont peu évolué depuis leur formation : aucune modification </a:t>
            </a:r>
            <a:r>
              <a:rPr lang="fr-BE" sz="1800" dirty="0" smtClean="0"/>
              <a:t>par des processus physico-chimiques.</a:t>
            </a:r>
          </a:p>
          <a:p>
            <a:pPr eaLnBrk="1" fontAlgn="auto" hangingPunct="1">
              <a:buFont typeface="Arial" pitchFamily="34" charset="0"/>
              <a:buChar char="•"/>
              <a:defRPr/>
            </a:pPr>
            <a:endParaRPr lang="fr-BE" sz="1800" dirty="0" smtClean="0"/>
          </a:p>
          <a:p>
            <a:pPr eaLnBrk="1" fontAlgn="auto" hangingPunct="1">
              <a:buFont typeface="Arial" pitchFamily="34" charset="0"/>
              <a:buChar char="•"/>
              <a:defRPr/>
            </a:pPr>
            <a:r>
              <a:rPr lang="fr-BE" sz="1800" dirty="0" smtClean="0"/>
              <a:t>Leur composition (chimique et isotopique) est inchangée depuis la formation du Système solaire.</a:t>
            </a:r>
          </a:p>
          <a:p>
            <a:pPr eaLnBrk="1" fontAlgn="auto" hangingPunct="1">
              <a:buFont typeface="Arial" pitchFamily="34" charset="0"/>
              <a:buChar char="•"/>
              <a:defRPr/>
            </a:pPr>
            <a:endParaRPr lang="fr-BE" sz="1800" dirty="0" smtClean="0"/>
          </a:p>
          <a:p>
            <a:pPr eaLnBrk="1" fontAlgn="auto" hangingPunct="1">
              <a:buNone/>
              <a:defRPr/>
            </a:pPr>
            <a:endParaRPr lang="fr-CA" sz="1800" dirty="0" smtClean="0"/>
          </a:p>
        </p:txBody>
      </p:sp>
      <p:pic>
        <p:nvPicPr>
          <p:cNvPr id="7172" name="Picture 5" descr="http://www.cnes.fr/automne_modules_files/standard/public/p8983_3bf010c5ff3014c0190f4ed6a0d052ddart1_deepimpact_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700808"/>
            <a:ext cx="464502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p:cNvSpPr>
          <p:nvPr/>
        </p:nvSpPr>
        <p:spPr>
          <a:xfrm>
            <a:off x="457200" y="274638"/>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Intérêt scientifique</a:t>
            </a:r>
            <a:endParaRPr kumimoji="0" lang="fr-CA" sz="28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8" name="ZoneTexte 7"/>
          <p:cNvSpPr txBox="1"/>
          <p:nvPr/>
        </p:nvSpPr>
        <p:spPr>
          <a:xfrm>
            <a:off x="4067943" y="4869160"/>
            <a:ext cx="4645025" cy="1815882"/>
          </a:xfrm>
          <a:prstGeom prst="rect">
            <a:avLst/>
          </a:prstGeom>
          <a:noFill/>
        </p:spPr>
        <p:txBody>
          <a:bodyPr wrap="square" rtlCol="0">
            <a:spAutoFit/>
          </a:bodyPr>
          <a:lstStyle/>
          <a:p>
            <a:pPr>
              <a:buFont typeface="Arial" pitchFamily="34" charset="0"/>
              <a:buChar char="•"/>
              <a:defRPr/>
            </a:pPr>
            <a:r>
              <a:rPr lang="fr-BE" sz="1600" dirty="0" smtClean="0"/>
              <a:t>Contiennent de nombreuses molécules organiques simples.</a:t>
            </a:r>
          </a:p>
          <a:p>
            <a:pPr>
              <a:defRPr/>
            </a:pPr>
            <a:endParaRPr lang="fr-BE" sz="1600" dirty="0" smtClean="0"/>
          </a:p>
          <a:p>
            <a:pPr>
              <a:buFont typeface="Arial" pitchFamily="34" charset="0"/>
              <a:buChar char="•"/>
              <a:defRPr/>
            </a:pPr>
            <a:r>
              <a:rPr lang="fr-BE" sz="1600" dirty="0" smtClean="0"/>
              <a:t>Ont-elles un rôle avec l’apparition de la vie sur Terre ?</a:t>
            </a:r>
          </a:p>
          <a:p>
            <a:pPr>
              <a:defRPr/>
            </a:pPr>
            <a:endParaRPr lang="fr-CA" sz="1600" dirty="0" smtClean="0"/>
          </a:p>
          <a:p>
            <a:pPr>
              <a:buFont typeface="Arial" pitchFamily="34" charset="0"/>
              <a:buChar char="•"/>
              <a:defRPr/>
            </a:pPr>
            <a:r>
              <a:rPr lang="fr-CA" sz="1600" dirty="0" smtClean="0"/>
              <a:t>D’où un intérêt scientifique.</a:t>
            </a:r>
            <a:endParaRPr lang="fr-CA" sz="1600" dirty="0"/>
          </a:p>
        </p:txBody>
      </p:sp>
      <p:pic>
        <p:nvPicPr>
          <p:cNvPr id="9"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extLst>
      <p:ext uri="{BB962C8B-B14F-4D97-AF65-F5344CB8AC3E}">
        <p14:creationId xmlns:p14="http://schemas.microsoft.com/office/powerpoint/2010/main" val="4200670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4294967295"/>
          </p:nvPr>
        </p:nvSpPr>
        <p:spPr>
          <a:xfrm>
            <a:off x="323528" y="1617191"/>
            <a:ext cx="4248150" cy="4320480"/>
          </a:xfrm>
          <a:prstGeom prst="rect">
            <a:avLst/>
          </a:prstGeom>
        </p:spPr>
        <p:txBody>
          <a:bodyPr>
            <a:normAutofit fontScale="85000" lnSpcReduction="10000"/>
          </a:bodyPr>
          <a:lstStyle/>
          <a:p>
            <a:pPr marL="0" indent="0" algn="just" eaLnBrk="1" fontAlgn="auto" hangingPunct="1">
              <a:buFontTx/>
              <a:buNone/>
              <a:defRPr/>
            </a:pPr>
            <a:r>
              <a:rPr lang="fr-FR" sz="1800" dirty="0"/>
              <a:t>Mélange de glace, de </a:t>
            </a:r>
            <a:r>
              <a:rPr lang="fr-FR" sz="1800" dirty="0" smtClean="0"/>
              <a:t>gaz, de </a:t>
            </a:r>
            <a:r>
              <a:rPr lang="fr-FR" sz="1800" dirty="0"/>
              <a:t>poussières, </a:t>
            </a:r>
            <a:r>
              <a:rPr lang="fr-FR" sz="1800" dirty="0" smtClean="0"/>
              <a:t>de </a:t>
            </a:r>
            <a:r>
              <a:rPr lang="fr-FR" sz="1800" dirty="0"/>
              <a:t>nombreuses molécules organiques qui servent de base aux cellules </a:t>
            </a:r>
            <a:r>
              <a:rPr lang="fr-FR" sz="1800" dirty="0" smtClean="0"/>
              <a:t>vivantes.</a:t>
            </a:r>
          </a:p>
          <a:p>
            <a:pPr marL="0" indent="0" algn="just" eaLnBrk="1" fontAlgn="auto" hangingPunct="1">
              <a:buFontTx/>
              <a:buNone/>
              <a:defRPr/>
            </a:pPr>
            <a:endParaRPr lang="fr-FR" sz="1800" dirty="0" smtClean="0"/>
          </a:p>
          <a:p>
            <a:pPr marL="0" indent="0" algn="just" eaLnBrk="1" fontAlgn="auto" hangingPunct="1">
              <a:buFontTx/>
              <a:buNone/>
              <a:defRPr/>
            </a:pPr>
            <a:r>
              <a:rPr lang="fr-FR" sz="1800" dirty="0" smtClean="0"/>
              <a:t>Auraient-elles joué </a:t>
            </a:r>
            <a:r>
              <a:rPr lang="fr-FR" sz="1800" dirty="0"/>
              <a:t>un rôle dans l’apparition de la vie sur </a:t>
            </a:r>
            <a:r>
              <a:rPr lang="fr-FR" sz="1800" dirty="0" smtClean="0"/>
              <a:t>Terre</a:t>
            </a:r>
            <a:r>
              <a:rPr lang="fr-FR" sz="1800" dirty="0"/>
              <a:t> </a:t>
            </a:r>
            <a:r>
              <a:rPr lang="fr-FR" sz="1800" dirty="0" smtClean="0"/>
              <a:t>?</a:t>
            </a:r>
          </a:p>
          <a:p>
            <a:pPr marL="0" indent="0" algn="just" eaLnBrk="1" fontAlgn="auto" hangingPunct="1">
              <a:buFontTx/>
              <a:buNone/>
              <a:defRPr/>
            </a:pPr>
            <a:endParaRPr lang="fr-FR" sz="1800" dirty="0"/>
          </a:p>
          <a:p>
            <a:pPr marL="0" indent="0" eaLnBrk="1" fontAlgn="auto" hangingPunct="1">
              <a:buFontTx/>
              <a:buNone/>
              <a:defRPr/>
            </a:pPr>
            <a:r>
              <a:rPr lang="fr-FR" sz="1800" dirty="0" smtClean="0"/>
              <a:t>Le </a:t>
            </a:r>
            <a:r>
              <a:rPr lang="fr-FR" sz="1800" dirty="0"/>
              <a:t>noyau </a:t>
            </a:r>
            <a:r>
              <a:rPr lang="fr-FR" sz="1800" dirty="0" smtClean="0"/>
              <a:t>est principalement composé </a:t>
            </a:r>
            <a:r>
              <a:rPr lang="fr-FR" sz="1800" dirty="0"/>
              <a:t>de glace d’eau, avec une proportion significative de </a:t>
            </a:r>
            <a:r>
              <a:rPr lang="fr-FR" sz="1800" dirty="0" smtClean="0"/>
              <a:t>CO, CO</a:t>
            </a:r>
            <a:r>
              <a:rPr lang="fr-FR" sz="1800" baseline="-25000" dirty="0" smtClean="0"/>
              <a:t>2 </a:t>
            </a:r>
            <a:r>
              <a:rPr lang="fr-FR" sz="1800" dirty="0" smtClean="0"/>
              <a:t>et </a:t>
            </a:r>
            <a:r>
              <a:rPr lang="fr-FR" sz="1800" dirty="0"/>
              <a:t>formaldéhyde.</a:t>
            </a:r>
          </a:p>
          <a:p>
            <a:pPr marL="0" indent="0" eaLnBrk="1" fontAlgn="auto" hangingPunct="1">
              <a:buFontTx/>
              <a:buNone/>
              <a:defRPr/>
            </a:pPr>
            <a:endParaRPr lang="fr-FR" sz="1800" dirty="0" smtClean="0"/>
          </a:p>
          <a:p>
            <a:pPr marL="0" indent="0" eaLnBrk="1" fontAlgn="auto" hangingPunct="1">
              <a:buFontTx/>
              <a:buNone/>
              <a:defRPr/>
            </a:pPr>
            <a:r>
              <a:rPr lang="fr-FR" sz="1800" dirty="0" smtClean="0"/>
              <a:t>Les </a:t>
            </a:r>
            <a:r>
              <a:rPr lang="fr-FR" sz="1800" dirty="0"/>
              <a:t>poussières sont constituées de </a:t>
            </a:r>
            <a:r>
              <a:rPr lang="fr-FR" sz="1800" dirty="0" smtClean="0"/>
              <a:t>silicates </a:t>
            </a:r>
            <a:r>
              <a:rPr lang="fr-FR" sz="1800" dirty="0"/>
              <a:t>et de composés organiques, comme des polymères de formaldéhyde</a:t>
            </a:r>
            <a:r>
              <a:rPr lang="fr-FR" sz="1800" dirty="0" smtClean="0"/>
              <a:t>.</a:t>
            </a:r>
          </a:p>
          <a:p>
            <a:pPr marL="0" indent="0" eaLnBrk="1" fontAlgn="auto" hangingPunct="1">
              <a:buFontTx/>
              <a:buNone/>
              <a:defRPr/>
            </a:pPr>
            <a:endParaRPr lang="fr-FR" sz="1800" dirty="0"/>
          </a:p>
          <a:p>
            <a:pPr marL="0" indent="0" eaLnBrk="1" fontAlgn="auto" hangingPunct="1">
              <a:buFontTx/>
              <a:buNone/>
              <a:defRPr/>
            </a:pPr>
            <a:r>
              <a:rPr lang="fr-FR" sz="1800" dirty="0" smtClean="0"/>
              <a:t>Même si on remarque beaucoup de H et O contenu dans les comètes, due à la forte concentration de deutérium contenu dans  les comètes, celles-ci ne seraient peut-être plus à l’origine de l’eau (H</a:t>
            </a:r>
            <a:r>
              <a:rPr lang="fr-FR" sz="1800" baseline="-25000" dirty="0" smtClean="0"/>
              <a:t>2</a:t>
            </a:r>
            <a:r>
              <a:rPr lang="fr-FR" sz="1800" dirty="0" smtClean="0"/>
              <a:t>O) des océans.</a:t>
            </a:r>
            <a:endParaRPr lang="fr-FR" sz="1800" dirty="0"/>
          </a:p>
          <a:p>
            <a:pPr marL="0" indent="0" eaLnBrk="1" fontAlgn="auto" hangingPunct="1">
              <a:buFontTx/>
              <a:buNone/>
              <a:defRPr/>
            </a:pPr>
            <a:endParaRPr lang="fr-FR" sz="1400" dirty="0" smtClean="0"/>
          </a:p>
          <a:p>
            <a:pPr marL="0" indent="0" eaLnBrk="1" fontAlgn="auto" hangingPunct="1">
              <a:buFontTx/>
              <a:buNone/>
              <a:defRPr/>
            </a:pPr>
            <a:endParaRPr lang="fr-FR" sz="1400" dirty="0" smtClean="0"/>
          </a:p>
        </p:txBody>
      </p:sp>
      <p:pic>
        <p:nvPicPr>
          <p:cNvPr id="9220" name="Picture 2" descr="http://media4.obspm.fr/public/AMC/pages_cometes/images_comet/chimie_com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628775"/>
            <a:ext cx="4240212"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p:cNvSpPr>
          <p:nvPr/>
        </p:nvSpPr>
        <p:spPr>
          <a:xfrm>
            <a:off x="457200" y="274638"/>
            <a:ext cx="829126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Composition : radicaux émis</a:t>
            </a:r>
            <a:endParaRPr kumimoji="0" lang="fr-CA" sz="28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7"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extLst>
      <p:ext uri="{BB962C8B-B14F-4D97-AF65-F5344CB8AC3E}">
        <p14:creationId xmlns:p14="http://schemas.microsoft.com/office/powerpoint/2010/main" val="2913890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39552" y="332656"/>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Historique des missions vers les comètes</a:t>
            </a:r>
          </a:p>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Comète de Halley – Giotto (plus 5 autres)</a:t>
            </a: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114690" name="Picture 2" descr="http://upload.wikimedia.org/wikipedia/commons/2/2a/Lspn_comet_halley.jpg"/>
          <p:cNvPicPr>
            <a:picLocks noChangeAspect="1" noChangeArrowheads="1"/>
          </p:cNvPicPr>
          <p:nvPr/>
        </p:nvPicPr>
        <p:blipFill>
          <a:blip r:embed="rId3" cstate="print"/>
          <a:srcRect/>
          <a:stretch>
            <a:fillRect/>
          </a:stretch>
        </p:blipFill>
        <p:spPr bwMode="auto">
          <a:xfrm>
            <a:off x="4283968" y="1916832"/>
            <a:ext cx="4392488" cy="3289613"/>
          </a:xfrm>
          <a:prstGeom prst="rect">
            <a:avLst/>
          </a:prstGeom>
          <a:noFill/>
        </p:spPr>
      </p:pic>
      <p:sp>
        <p:nvSpPr>
          <p:cNvPr id="5" name="ZoneTexte 4"/>
          <p:cNvSpPr txBox="1"/>
          <p:nvPr/>
        </p:nvSpPr>
        <p:spPr>
          <a:xfrm>
            <a:off x="4355976" y="5373216"/>
            <a:ext cx="3888432" cy="369332"/>
          </a:xfrm>
          <a:prstGeom prst="rect">
            <a:avLst/>
          </a:prstGeom>
          <a:noFill/>
        </p:spPr>
        <p:txBody>
          <a:bodyPr wrap="square" rtlCol="0">
            <a:spAutoFit/>
          </a:bodyPr>
          <a:lstStyle/>
          <a:p>
            <a:r>
              <a:rPr lang="fr-CA" dirty="0" smtClean="0"/>
              <a:t>1P/Halley – photo W. Liller</a:t>
            </a:r>
            <a:endParaRPr lang="fr-CA" dirty="0"/>
          </a:p>
        </p:txBody>
      </p:sp>
      <p:pic>
        <p:nvPicPr>
          <p:cNvPr id="7"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8" name="ZoneTexte 7"/>
          <p:cNvSpPr txBox="1"/>
          <p:nvPr/>
        </p:nvSpPr>
        <p:spPr>
          <a:xfrm>
            <a:off x="467544" y="1916832"/>
            <a:ext cx="3024336" cy="923330"/>
          </a:xfrm>
          <a:prstGeom prst="rect">
            <a:avLst/>
          </a:prstGeom>
          <a:noFill/>
        </p:spPr>
        <p:txBody>
          <a:bodyPr wrap="square" rtlCol="0">
            <a:spAutoFit/>
          </a:bodyPr>
          <a:lstStyle/>
          <a:p>
            <a:r>
              <a:rPr lang="fr-CA" dirty="0" smtClean="0"/>
              <a:t>La sonde Giotto avait pour mission de photographier le cœur de la comète.  </a:t>
            </a:r>
            <a:endParaRPr lang="fr-CA" dirty="0"/>
          </a:p>
        </p:txBody>
      </p:sp>
      <p:pic>
        <p:nvPicPr>
          <p:cNvPr id="87042" name="Picture 2" descr="http://upload.wikimedia.org/wikipedia/commons/8/88/Giotto_spacecraft.jpg"/>
          <p:cNvPicPr>
            <a:picLocks noChangeAspect="1" noChangeArrowheads="1"/>
          </p:cNvPicPr>
          <p:nvPr/>
        </p:nvPicPr>
        <p:blipFill>
          <a:blip r:embed="rId5" cstate="print"/>
          <a:srcRect/>
          <a:stretch>
            <a:fillRect/>
          </a:stretch>
        </p:blipFill>
        <p:spPr bwMode="auto">
          <a:xfrm>
            <a:off x="539552" y="2996952"/>
            <a:ext cx="2916324" cy="19442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39552" y="332656"/>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Historique des missions vers les comètes</a:t>
            </a:r>
          </a:p>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Comète 19p/Borelli – </a:t>
            </a:r>
            <a:r>
              <a:rPr lang="fr-CA" sz="2800" b="1" i="1" dirty="0" err="1" smtClean="0">
                <a:effectLst>
                  <a:outerShdw blurRad="31750" dist="25400" dir="5400000" algn="tl" rotWithShape="0">
                    <a:srgbClr val="000000">
                      <a:alpha val="25000"/>
                    </a:srgbClr>
                  </a:outerShdw>
                </a:effectLst>
                <a:latin typeface="+mj-lt"/>
                <a:ea typeface="+mj-ea"/>
                <a:cs typeface="+mj-cs"/>
              </a:rPr>
              <a:t>Deep</a:t>
            </a:r>
            <a:r>
              <a:rPr lang="fr-CA" sz="2800" b="1" i="1" dirty="0" smtClean="0">
                <a:effectLst>
                  <a:outerShdw blurRad="31750" dist="25400" dir="5400000" algn="tl" rotWithShape="0">
                    <a:srgbClr val="000000">
                      <a:alpha val="25000"/>
                    </a:srgbClr>
                  </a:outerShdw>
                </a:effectLst>
                <a:latin typeface="+mj-lt"/>
                <a:ea typeface="+mj-ea"/>
                <a:cs typeface="+mj-cs"/>
              </a:rPr>
              <a:t> </a:t>
            </a:r>
            <a:r>
              <a:rPr lang="fr-CA" sz="2800" b="1" i="1" dirty="0" err="1" smtClean="0">
                <a:effectLst>
                  <a:outerShdw blurRad="31750" dist="25400" dir="5400000" algn="tl" rotWithShape="0">
                    <a:srgbClr val="000000">
                      <a:alpha val="25000"/>
                    </a:srgbClr>
                  </a:outerShdw>
                </a:effectLst>
                <a:latin typeface="+mj-lt"/>
                <a:ea typeface="+mj-ea"/>
                <a:cs typeface="+mj-cs"/>
              </a:rPr>
              <a:t>Space</a:t>
            </a:r>
            <a:r>
              <a:rPr lang="fr-CA" sz="2800" b="1" i="1" dirty="0" smtClean="0">
                <a:effectLst>
                  <a:outerShdw blurRad="31750" dist="25400" dir="5400000" algn="tl" rotWithShape="0">
                    <a:srgbClr val="000000">
                      <a:alpha val="25000"/>
                    </a:srgbClr>
                  </a:outerShdw>
                </a:effectLst>
                <a:latin typeface="+mj-lt"/>
                <a:ea typeface="+mj-ea"/>
                <a:cs typeface="+mj-cs"/>
              </a:rPr>
              <a:t> 1</a:t>
            </a: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7"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pic>
        <p:nvPicPr>
          <p:cNvPr id="116738" name="Picture 2" descr="alt=Description de cette image, également commentée ci-après"/>
          <p:cNvPicPr>
            <a:picLocks noChangeAspect="1" noChangeArrowheads="1"/>
          </p:cNvPicPr>
          <p:nvPr/>
        </p:nvPicPr>
        <p:blipFill>
          <a:blip r:embed="rId4" cstate="print"/>
          <a:srcRect/>
          <a:stretch>
            <a:fillRect/>
          </a:stretch>
        </p:blipFill>
        <p:spPr bwMode="auto">
          <a:xfrm>
            <a:off x="4355976" y="1844824"/>
            <a:ext cx="4323650" cy="3384376"/>
          </a:xfrm>
          <a:prstGeom prst="rect">
            <a:avLst/>
          </a:prstGeom>
          <a:noFill/>
        </p:spPr>
      </p:pic>
      <p:sp>
        <p:nvSpPr>
          <p:cNvPr id="9" name="ZoneTexte 8"/>
          <p:cNvSpPr txBox="1"/>
          <p:nvPr/>
        </p:nvSpPr>
        <p:spPr>
          <a:xfrm>
            <a:off x="683568" y="1772816"/>
            <a:ext cx="3096344" cy="1200329"/>
          </a:xfrm>
          <a:prstGeom prst="rect">
            <a:avLst/>
          </a:prstGeom>
          <a:noFill/>
        </p:spPr>
        <p:txBody>
          <a:bodyPr wrap="square" rtlCol="0">
            <a:spAutoFit/>
          </a:bodyPr>
          <a:lstStyle/>
          <a:p>
            <a:r>
              <a:rPr lang="fr-CA" dirty="0" smtClean="0"/>
              <a:t>La sonde Deep Space 1 avait pour mission de tester 12 nouvelles technologies dont un moteur ionique.</a:t>
            </a:r>
            <a:endParaRPr lang="fr-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4294967295"/>
          </p:nvPr>
        </p:nvSpPr>
        <p:spPr>
          <a:xfrm>
            <a:off x="467544" y="1596553"/>
            <a:ext cx="8229600" cy="3776663"/>
          </a:xfrm>
          <a:prstGeom prst="rect">
            <a:avLst/>
          </a:prstGeom>
        </p:spPr>
        <p:txBody>
          <a:bodyPr>
            <a:normAutofit/>
          </a:bodyPr>
          <a:lstStyle/>
          <a:p>
            <a:pPr marL="0" indent="0" algn="ctr" eaLnBrk="1" fontAlgn="auto" hangingPunct="1">
              <a:buFont typeface="Arial" pitchFamily="34" charset="0"/>
              <a:buNone/>
              <a:defRPr/>
            </a:pPr>
            <a:r>
              <a:rPr lang="fr-CA" sz="2800" b="1" dirty="0" smtClean="0"/>
              <a:t>Témoins de notre origine:</a:t>
            </a:r>
          </a:p>
          <a:p>
            <a:pPr marL="0" indent="0" algn="ctr" eaLnBrk="1" fontAlgn="auto" hangingPunct="1">
              <a:buFont typeface="Arial" pitchFamily="34" charset="0"/>
              <a:buNone/>
              <a:defRPr/>
            </a:pPr>
            <a:r>
              <a:rPr lang="fr-CA" sz="2800" b="1" dirty="0" smtClean="0"/>
              <a:t>genèse du Système solaire</a:t>
            </a:r>
            <a:endParaRPr lang="fr-CA" sz="2800" b="1" dirty="0"/>
          </a:p>
        </p:txBody>
      </p:sp>
      <p:pic>
        <p:nvPicPr>
          <p:cNvPr id="4"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5" name="Titre 1"/>
          <p:cNvSpPr txBox="1">
            <a:spLocks/>
          </p:cNvSpPr>
          <p:nvPr/>
        </p:nvSpPr>
        <p:spPr>
          <a:xfrm>
            <a:off x="457200" y="274638"/>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Les comètes</a:t>
            </a:r>
            <a:endParaRPr kumimoji="0" lang="fr-CA" sz="28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51202" name="Picture 2" descr="http://static.le-systeme-solaire.net/images/splash-planets.jpg"/>
          <p:cNvPicPr>
            <a:picLocks noChangeAspect="1" noChangeArrowheads="1"/>
          </p:cNvPicPr>
          <p:nvPr/>
        </p:nvPicPr>
        <p:blipFill>
          <a:blip r:embed="rId4" cstate="print"/>
          <a:srcRect/>
          <a:stretch>
            <a:fillRect/>
          </a:stretch>
        </p:blipFill>
        <p:spPr bwMode="auto">
          <a:xfrm>
            <a:off x="1691680" y="2643484"/>
            <a:ext cx="5796136" cy="3017764"/>
          </a:xfrm>
          <a:prstGeom prst="rect">
            <a:avLst/>
          </a:prstGeom>
          <a:noFill/>
        </p:spPr>
      </p:pic>
    </p:spTree>
    <p:extLst>
      <p:ext uri="{BB962C8B-B14F-4D97-AF65-F5344CB8AC3E}">
        <p14:creationId xmlns:p14="http://schemas.microsoft.com/office/powerpoint/2010/main" val="4207945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39552" y="332656"/>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Historique des missions vers les comètes</a:t>
            </a:r>
          </a:p>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Comète Wild2 - Stardust</a:t>
            </a: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7"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9" name="ZoneTexte 8"/>
          <p:cNvSpPr txBox="1"/>
          <p:nvPr/>
        </p:nvSpPr>
        <p:spPr>
          <a:xfrm>
            <a:off x="611560" y="2204864"/>
            <a:ext cx="2520280" cy="3139321"/>
          </a:xfrm>
          <a:prstGeom prst="rect">
            <a:avLst/>
          </a:prstGeom>
          <a:noFill/>
        </p:spPr>
        <p:txBody>
          <a:bodyPr wrap="square" rtlCol="0">
            <a:spAutoFit/>
          </a:bodyPr>
          <a:lstStyle/>
          <a:p>
            <a:r>
              <a:rPr lang="fr-CA" dirty="0" smtClean="0"/>
              <a:t>La sonde Stardust avait pour mission de rapporter sur Terre des échantillons de la queue de la comète Wild 2.</a:t>
            </a:r>
          </a:p>
          <a:p>
            <a:endParaRPr lang="fr-CA" dirty="0" smtClean="0"/>
          </a:p>
          <a:p>
            <a:r>
              <a:rPr lang="fr-CA" dirty="0" smtClean="0"/>
              <a:t>Par la suite, on lui assigne un nouvel objectif :  la comète Tempel 1.</a:t>
            </a:r>
            <a:endParaRPr lang="fr-CA" dirty="0"/>
          </a:p>
        </p:txBody>
      </p:sp>
      <p:pic>
        <p:nvPicPr>
          <p:cNvPr id="118786" name="Picture 2" descr="alt=Description de cette image, également commentée ci-après"/>
          <p:cNvPicPr>
            <a:picLocks noChangeAspect="1" noChangeArrowheads="1"/>
          </p:cNvPicPr>
          <p:nvPr/>
        </p:nvPicPr>
        <p:blipFill>
          <a:blip r:embed="rId4" cstate="print"/>
          <a:srcRect/>
          <a:stretch>
            <a:fillRect/>
          </a:stretch>
        </p:blipFill>
        <p:spPr bwMode="auto">
          <a:xfrm>
            <a:off x="3707904" y="2276872"/>
            <a:ext cx="4998425" cy="324036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39552" y="332656"/>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Historique des missions vers les comètes</a:t>
            </a:r>
          </a:p>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Comète Tempel 1 – Deep impact</a:t>
            </a: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7"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9" name="ZoneTexte 8"/>
          <p:cNvSpPr txBox="1"/>
          <p:nvPr/>
        </p:nvSpPr>
        <p:spPr>
          <a:xfrm>
            <a:off x="611560" y="2204864"/>
            <a:ext cx="2520280" cy="3139321"/>
          </a:xfrm>
          <a:prstGeom prst="rect">
            <a:avLst/>
          </a:prstGeom>
          <a:noFill/>
        </p:spPr>
        <p:txBody>
          <a:bodyPr wrap="square" rtlCol="0">
            <a:spAutoFit/>
          </a:bodyPr>
          <a:lstStyle/>
          <a:p>
            <a:r>
              <a:rPr lang="fr-CA" dirty="0" smtClean="0"/>
              <a:t>La sonde Deep Impact largue un projectile vers la comète Tempel 1 et étudie les particules rejetées.</a:t>
            </a:r>
          </a:p>
          <a:p>
            <a:endParaRPr lang="fr-CA" dirty="0" smtClean="0"/>
          </a:p>
          <a:p>
            <a:r>
              <a:rPr lang="fr-CA" dirty="0" smtClean="0"/>
              <a:t>La sonde est reconfigurée pour une deuxième mission, Epoxi et visite la comète Hartley 2.</a:t>
            </a:r>
            <a:endParaRPr lang="fr-CA" dirty="0"/>
          </a:p>
        </p:txBody>
      </p:sp>
      <p:pic>
        <p:nvPicPr>
          <p:cNvPr id="120834" name="Picture 2" descr="alt=Description de cette image, également commentée ci-après"/>
          <p:cNvPicPr>
            <a:picLocks noChangeAspect="1" noChangeArrowheads="1"/>
          </p:cNvPicPr>
          <p:nvPr/>
        </p:nvPicPr>
        <p:blipFill>
          <a:blip r:embed="rId4" cstate="print"/>
          <a:srcRect/>
          <a:stretch>
            <a:fillRect/>
          </a:stretch>
        </p:blipFill>
        <p:spPr bwMode="auto">
          <a:xfrm>
            <a:off x="3939589" y="2276872"/>
            <a:ext cx="4474781" cy="345638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611560" y="548680"/>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Mission en cours – Rosetta /Philae</a:t>
            </a:r>
          </a:p>
          <a:p>
            <a:pPr>
              <a:spcBef>
                <a:spcPct val="0"/>
              </a:spcBef>
              <a:defRPr/>
            </a:pPr>
            <a:r>
              <a:rPr lang="fr-CA" sz="2800" b="1" i="1" dirty="0" smtClean="0">
                <a:effectLst>
                  <a:outerShdw blurRad="31750" dist="25400" dir="5400000" algn="tl" rotWithShape="0">
                    <a:srgbClr val="000000">
                      <a:alpha val="25000"/>
                    </a:srgbClr>
                  </a:outerShdw>
                </a:effectLst>
                <a:latin typeface="+mj-lt"/>
                <a:ea typeface="+mj-ea"/>
                <a:cs typeface="+mj-cs"/>
              </a:rPr>
              <a:t>Comète  </a:t>
            </a:r>
            <a:r>
              <a:rPr lang="fr-FR" sz="2800" dirty="0" smtClean="0"/>
              <a:t>67P/</a:t>
            </a:r>
            <a:r>
              <a:rPr lang="fr-FR" sz="2800" dirty="0" err="1" smtClean="0"/>
              <a:t>Tchourioumov</a:t>
            </a:r>
            <a:r>
              <a:rPr lang="fr-FR" sz="2800" dirty="0" smtClean="0"/>
              <a:t>-</a:t>
            </a:r>
            <a:r>
              <a:rPr lang="fr-FR" sz="2800" dirty="0" err="1" smtClean="0"/>
              <a:t>Guérassimenko</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7"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pic>
        <p:nvPicPr>
          <p:cNvPr id="2050" name="Picture 2" descr="http://www.gizmodo.fr/wp-content/uploads/2014/03/philae_comete_tchourioumov_guerassimenko.jpg"/>
          <p:cNvPicPr>
            <a:picLocks noChangeAspect="1" noChangeArrowheads="1"/>
          </p:cNvPicPr>
          <p:nvPr/>
        </p:nvPicPr>
        <p:blipFill>
          <a:blip r:embed="rId4" cstate="print"/>
          <a:srcRect/>
          <a:stretch>
            <a:fillRect/>
          </a:stretch>
        </p:blipFill>
        <p:spPr bwMode="auto">
          <a:xfrm>
            <a:off x="3707904" y="1988840"/>
            <a:ext cx="4997996" cy="2812912"/>
          </a:xfrm>
          <a:prstGeom prst="rect">
            <a:avLst/>
          </a:prstGeom>
          <a:noFill/>
        </p:spPr>
      </p:pic>
      <p:sp>
        <p:nvSpPr>
          <p:cNvPr id="8" name="ZoneTexte 7"/>
          <p:cNvSpPr txBox="1"/>
          <p:nvPr/>
        </p:nvSpPr>
        <p:spPr>
          <a:xfrm>
            <a:off x="683568" y="1916832"/>
            <a:ext cx="2592288" cy="3693319"/>
          </a:xfrm>
          <a:prstGeom prst="rect">
            <a:avLst/>
          </a:prstGeom>
          <a:noFill/>
        </p:spPr>
        <p:txBody>
          <a:bodyPr wrap="square" rtlCol="0">
            <a:spAutoFit/>
          </a:bodyPr>
          <a:lstStyle/>
          <a:p>
            <a:r>
              <a:rPr lang="fr-CA" dirty="0" smtClean="0"/>
              <a:t>Mission en deux temps, survol de la sonde Rosetta en orbite autour de la comète et prendre plusieurs mesures scientifiques.</a:t>
            </a:r>
          </a:p>
          <a:p>
            <a:endParaRPr lang="fr-CA" dirty="0" smtClean="0"/>
          </a:p>
          <a:p>
            <a:r>
              <a:rPr lang="fr-CA" dirty="0" smtClean="0"/>
              <a:t>Envoie de l’atterrisseur Philae directement sur la comète afin d’étudier son sol.</a:t>
            </a:r>
            <a:endParaRPr lang="fr-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395536" y="332656"/>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Mission en cours – Rosetta /Philae</a:t>
            </a:r>
          </a:p>
          <a:p>
            <a:pPr>
              <a:spcBef>
                <a:spcPct val="0"/>
              </a:spcBef>
              <a:defRPr/>
            </a:pPr>
            <a:r>
              <a:rPr lang="fr-CA" sz="2800" b="1" i="1" dirty="0" smtClean="0">
                <a:effectLst>
                  <a:outerShdw blurRad="31750" dist="25400" dir="5400000" algn="tl" rotWithShape="0">
                    <a:srgbClr val="000000">
                      <a:alpha val="25000"/>
                    </a:srgbClr>
                  </a:outerShdw>
                </a:effectLst>
                <a:latin typeface="+mj-lt"/>
                <a:ea typeface="+mj-ea"/>
                <a:cs typeface="+mj-cs"/>
              </a:rPr>
              <a:t>Comète  </a:t>
            </a:r>
            <a:r>
              <a:rPr lang="fr-FR" sz="2800" dirty="0" smtClean="0"/>
              <a:t>67P/</a:t>
            </a:r>
            <a:r>
              <a:rPr lang="fr-FR" sz="2800" dirty="0" err="1" smtClean="0"/>
              <a:t>Tchourioumov</a:t>
            </a:r>
            <a:r>
              <a:rPr lang="fr-FR" sz="2800" dirty="0" smtClean="0"/>
              <a:t>-</a:t>
            </a:r>
            <a:r>
              <a:rPr lang="fr-FR" sz="2800" dirty="0" err="1" smtClean="0"/>
              <a:t>Guérassimenko</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7"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pic>
        <p:nvPicPr>
          <p:cNvPr id="82946" name="Picture 2" descr="http://www.esa.int/var/esa/storage/images/esa_multimedia/images/2014/11/osiris_spots_philae_drifting_across_the_comet/15058700-1-eng-GB/OSIRIS_spots_Philae_drifting_across_the_comet_large.jpg"/>
          <p:cNvPicPr>
            <a:picLocks noChangeAspect="1" noChangeArrowheads="1"/>
          </p:cNvPicPr>
          <p:nvPr/>
        </p:nvPicPr>
        <p:blipFill>
          <a:blip r:embed="rId4" cstate="print"/>
          <a:srcRect/>
          <a:stretch>
            <a:fillRect/>
          </a:stretch>
        </p:blipFill>
        <p:spPr bwMode="auto">
          <a:xfrm>
            <a:off x="1979712" y="1700808"/>
            <a:ext cx="5953125" cy="408622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611560" y="764704"/>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Ceinture de Kuiper</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7"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pic>
        <p:nvPicPr>
          <p:cNvPr id="5" name="Picture 2" descr="http://www.planetastronomy.com/astronews/astrn-2005/astronews-net-18june05_fichiers/image003.jpg"/>
          <p:cNvPicPr>
            <a:picLocks noChangeAspect="1" noChangeArrowheads="1"/>
          </p:cNvPicPr>
          <p:nvPr/>
        </p:nvPicPr>
        <p:blipFill>
          <a:blip r:embed="rId4" cstate="print"/>
          <a:srcRect/>
          <a:stretch>
            <a:fillRect/>
          </a:stretch>
        </p:blipFill>
        <p:spPr bwMode="auto">
          <a:xfrm>
            <a:off x="2843808" y="1772816"/>
            <a:ext cx="5722597" cy="3744416"/>
          </a:xfrm>
          <a:prstGeom prst="rect">
            <a:avLst/>
          </a:prstGeom>
          <a:noFill/>
        </p:spPr>
      </p:pic>
      <p:sp>
        <p:nvSpPr>
          <p:cNvPr id="6" name="ZoneTexte 5"/>
          <p:cNvSpPr txBox="1"/>
          <p:nvPr/>
        </p:nvSpPr>
        <p:spPr>
          <a:xfrm>
            <a:off x="467544" y="1772816"/>
            <a:ext cx="2232248" cy="2308324"/>
          </a:xfrm>
          <a:prstGeom prst="rect">
            <a:avLst/>
          </a:prstGeom>
          <a:noFill/>
        </p:spPr>
        <p:txBody>
          <a:bodyPr wrap="square" rtlCol="0">
            <a:spAutoFit/>
          </a:bodyPr>
          <a:lstStyle/>
          <a:p>
            <a:r>
              <a:rPr lang="fr-CA" dirty="0" smtClean="0"/>
              <a:t>La plupart des comètes dont la période est de moins de 200 ans proviennent de cette ceinture, située au-delà de la planète Uranus.</a:t>
            </a:r>
            <a:endParaRPr lang="fr-CA" dirty="0"/>
          </a:p>
        </p:txBody>
      </p:sp>
      <p:pic>
        <p:nvPicPr>
          <p:cNvPr id="8" name="Picture 7" descr="180px-GerardKuip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4437112"/>
            <a:ext cx="69527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611560" y="764704"/>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Nuage de Oort</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7"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pic>
        <p:nvPicPr>
          <p:cNvPr id="8" name="Picture 2" descr="http://upload.wikimedia.org/wikipedia/commons/thumb/5/5e/Kuiper_oort_(french).jpg/400px-Kuiper_oort_(french).jpg"/>
          <p:cNvPicPr>
            <a:picLocks noChangeAspect="1" noChangeArrowheads="1"/>
          </p:cNvPicPr>
          <p:nvPr/>
        </p:nvPicPr>
        <p:blipFill>
          <a:blip r:embed="rId4" cstate="print"/>
          <a:srcRect/>
          <a:stretch>
            <a:fillRect/>
          </a:stretch>
        </p:blipFill>
        <p:spPr bwMode="auto">
          <a:xfrm>
            <a:off x="3491880" y="1556792"/>
            <a:ext cx="5122015" cy="4392128"/>
          </a:xfrm>
          <a:prstGeom prst="rect">
            <a:avLst/>
          </a:prstGeom>
          <a:noFill/>
        </p:spPr>
      </p:pic>
      <p:sp>
        <p:nvSpPr>
          <p:cNvPr id="10" name="ZoneTexte 9"/>
          <p:cNvSpPr txBox="1"/>
          <p:nvPr/>
        </p:nvSpPr>
        <p:spPr>
          <a:xfrm>
            <a:off x="323528" y="1556792"/>
            <a:ext cx="2952328" cy="3416320"/>
          </a:xfrm>
          <a:prstGeom prst="rect">
            <a:avLst/>
          </a:prstGeom>
          <a:noFill/>
        </p:spPr>
        <p:txBody>
          <a:bodyPr wrap="square" rtlCol="0">
            <a:spAutoFit/>
          </a:bodyPr>
          <a:lstStyle/>
          <a:p>
            <a:pPr>
              <a:defRPr/>
            </a:pPr>
            <a:r>
              <a:rPr lang="fr-CA" dirty="0" smtClean="0"/>
              <a:t>Hypothèse: coquille sphérique composée d’une multitude de petits objets qui se trouveraient à ~ 100 000 U.A. du Soleil .</a:t>
            </a:r>
          </a:p>
          <a:p>
            <a:pPr>
              <a:defRPr/>
            </a:pPr>
            <a:endParaRPr lang="fr-CA" dirty="0" smtClean="0"/>
          </a:p>
          <a:p>
            <a:pPr>
              <a:defRPr/>
            </a:pPr>
            <a:r>
              <a:rPr lang="fr-CA" dirty="0" smtClean="0"/>
              <a:t>Son existence a été postulée en 1932 par Öpik, et reprise en 1950 par Oort pour expliquer l’origine des comètes à longue période.</a:t>
            </a:r>
          </a:p>
        </p:txBody>
      </p:sp>
      <p:pic>
        <p:nvPicPr>
          <p:cNvPr id="11" name="Picture 10" descr="ErnstJuliusOpi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5003456"/>
            <a:ext cx="768216" cy="116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pic>
      <p:pic>
        <p:nvPicPr>
          <p:cNvPr id="12" name="Picture 8" descr="oort_t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0974" y="5085184"/>
            <a:ext cx="79090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contenu 2"/>
          <p:cNvSpPr>
            <a:spLocks noGrp="1"/>
          </p:cNvSpPr>
          <p:nvPr>
            <p:ph sz="quarter" idx="4294967295"/>
          </p:nvPr>
        </p:nvSpPr>
        <p:spPr>
          <a:xfrm>
            <a:off x="467544" y="1700808"/>
            <a:ext cx="3095575" cy="3744416"/>
          </a:xfrm>
          <a:prstGeom prst="rect">
            <a:avLst/>
          </a:prstGeom>
        </p:spPr>
        <p:txBody>
          <a:bodyPr>
            <a:normAutofit/>
          </a:bodyPr>
          <a:lstStyle/>
          <a:p>
            <a:pPr eaLnBrk="1" fontAlgn="auto" hangingPunct="1">
              <a:buFont typeface="Arial" pitchFamily="34" charset="0"/>
              <a:buChar char="•"/>
              <a:defRPr/>
            </a:pPr>
            <a:r>
              <a:rPr lang="fr-CA" sz="1800" dirty="0"/>
              <a:t>Les comètes qui </a:t>
            </a:r>
            <a:r>
              <a:rPr lang="fr-CA" sz="1800" dirty="0" smtClean="0"/>
              <a:t>passent très près du Soleil </a:t>
            </a:r>
            <a:r>
              <a:rPr lang="fr-CA" sz="1800" dirty="0"/>
              <a:t>(«sungrazers» ou «sungrazing </a:t>
            </a:r>
            <a:r>
              <a:rPr lang="fr-CA" sz="1800" dirty="0" err="1"/>
              <a:t>comets</a:t>
            </a:r>
            <a:r>
              <a:rPr lang="fr-CA" sz="1800" dirty="0"/>
              <a:t>» en anglais) </a:t>
            </a:r>
            <a:r>
              <a:rPr lang="fr-CA" sz="1800" dirty="0" smtClean="0"/>
              <a:t>: de très petits objets, de quelques mètres seulement, rendus lumineux suite à la volatilisation de leurs noyau lors de leur passage très près du Soleil. Ils n'y survivent généralement pas.</a:t>
            </a:r>
          </a:p>
          <a:p>
            <a:pPr eaLnBrk="1" fontAlgn="auto" hangingPunct="1">
              <a:buFont typeface="Arial" pitchFamily="34" charset="0"/>
              <a:buChar char="•"/>
              <a:defRPr/>
            </a:pPr>
            <a:endParaRPr lang="fr-CA" sz="1800" dirty="0" smtClean="0"/>
          </a:p>
          <a:p>
            <a:pPr eaLnBrk="1" fontAlgn="auto" hangingPunct="1">
              <a:buFont typeface="Arial" pitchFamily="34" charset="0"/>
              <a:buChar char="•"/>
              <a:defRPr/>
            </a:pPr>
            <a:endParaRPr lang="fr-CA" dirty="0" smtClean="0"/>
          </a:p>
        </p:txBody>
      </p:sp>
      <p:sp>
        <p:nvSpPr>
          <p:cNvPr id="5" name="Titre 1"/>
          <p:cNvSpPr txBox="1">
            <a:spLocks/>
          </p:cNvSpPr>
          <p:nvPr/>
        </p:nvSpPr>
        <p:spPr>
          <a:xfrm>
            <a:off x="611560" y="548680"/>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Comètes rasantes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6"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pic>
        <p:nvPicPr>
          <p:cNvPr id="70658" name="Picture 2" descr="alt=Description de cette image, également commentée ci-après"/>
          <p:cNvPicPr>
            <a:picLocks noChangeAspect="1" noChangeArrowheads="1"/>
          </p:cNvPicPr>
          <p:nvPr/>
        </p:nvPicPr>
        <p:blipFill>
          <a:blip r:embed="rId4" cstate="print"/>
          <a:srcRect/>
          <a:stretch>
            <a:fillRect/>
          </a:stretch>
        </p:blipFill>
        <p:spPr bwMode="auto">
          <a:xfrm>
            <a:off x="4474284" y="1700808"/>
            <a:ext cx="3849400" cy="3744416"/>
          </a:xfrm>
          <a:prstGeom prst="rect">
            <a:avLst/>
          </a:prstGeom>
          <a:noFill/>
        </p:spPr>
      </p:pic>
      <p:sp>
        <p:nvSpPr>
          <p:cNvPr id="8" name="ZoneTexte 7"/>
          <p:cNvSpPr txBox="1"/>
          <p:nvPr/>
        </p:nvSpPr>
        <p:spPr>
          <a:xfrm>
            <a:off x="4499992" y="5517232"/>
            <a:ext cx="3744416" cy="646331"/>
          </a:xfrm>
          <a:prstGeom prst="rect">
            <a:avLst/>
          </a:prstGeom>
          <a:noFill/>
        </p:spPr>
        <p:txBody>
          <a:bodyPr wrap="square" rtlCol="0">
            <a:spAutoFit/>
          </a:bodyPr>
          <a:lstStyle/>
          <a:p>
            <a:r>
              <a:rPr lang="fr-CA" dirty="0" smtClean="0"/>
              <a:t>Comète ISON, vue par le télescope Hubble.</a:t>
            </a:r>
            <a:endParaRPr lang="fr-CA" dirty="0"/>
          </a:p>
        </p:txBody>
      </p:sp>
    </p:spTree>
    <p:extLst>
      <p:ext uri="{BB962C8B-B14F-4D97-AF65-F5344CB8AC3E}">
        <p14:creationId xmlns:p14="http://schemas.microsoft.com/office/powerpoint/2010/main" val="4048324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39552" y="548680"/>
            <a:ext cx="7571184" cy="1143000"/>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Orbite et évolution des changements d’une comète au long de son parcours </a:t>
            </a:r>
          </a:p>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a:effectLst>
                  <a:outerShdw blurRad="31750" dist="25400" dir="5400000" algn="tl" rotWithShape="0">
                    <a:srgbClr val="000000">
                      <a:alpha val="25000"/>
                    </a:srgbClr>
                  </a:outerShdw>
                </a:effectLst>
                <a:latin typeface="+mj-lt"/>
                <a:ea typeface="+mj-ea"/>
                <a:cs typeface="+mj-cs"/>
              </a:rPr>
              <a:t> </a:t>
            </a:r>
            <a:r>
              <a:rPr lang="fr-CA" sz="2800" b="1" i="1" dirty="0" smtClean="0">
                <a:effectLst>
                  <a:outerShdw blurRad="31750" dist="25400" dir="5400000" algn="tl" rotWithShape="0">
                    <a:srgbClr val="000000">
                      <a:alpha val="25000"/>
                    </a:srgbClr>
                  </a:outerShdw>
                </a:effectLst>
                <a:latin typeface="+mj-lt"/>
                <a:ea typeface="+mj-ea"/>
                <a:cs typeface="+mj-cs"/>
              </a:rPr>
              <a:t>                         </a:t>
            </a: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4"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704" y="1448169"/>
            <a:ext cx="7749728" cy="435709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4294967295"/>
          </p:nvPr>
        </p:nvSpPr>
        <p:spPr>
          <a:xfrm>
            <a:off x="539552" y="1412776"/>
            <a:ext cx="3888432" cy="4525962"/>
          </a:xfrm>
          <a:prstGeom prst="rect">
            <a:avLst/>
          </a:prstGeom>
        </p:spPr>
        <p:txBody>
          <a:bodyPr>
            <a:normAutofit lnSpcReduction="10000"/>
          </a:bodyPr>
          <a:lstStyle/>
          <a:p>
            <a:pPr eaLnBrk="1" fontAlgn="auto" hangingPunct="1">
              <a:spcAft>
                <a:spcPts val="0"/>
              </a:spcAft>
              <a:buFont typeface="Arial" pitchFamily="34" charset="0"/>
              <a:buChar char="•"/>
              <a:defRPr/>
            </a:pPr>
            <a:r>
              <a:rPr lang="fr-CA" sz="1800" dirty="0" smtClean="0"/>
              <a:t>Les comètes gravitationnellement liées au Système solaire ont des orbites elliptiques ou paraboliques.</a:t>
            </a:r>
          </a:p>
          <a:p>
            <a:pPr eaLnBrk="1" fontAlgn="auto" hangingPunct="1">
              <a:spcAft>
                <a:spcPts val="0"/>
              </a:spcAft>
              <a:buFont typeface="Arial" pitchFamily="34" charset="0"/>
              <a:buChar char="•"/>
              <a:defRPr/>
            </a:pPr>
            <a:endParaRPr lang="fr-CA" sz="1800" dirty="0" smtClean="0"/>
          </a:p>
          <a:p>
            <a:pPr eaLnBrk="1" fontAlgn="auto" hangingPunct="1">
              <a:spcAft>
                <a:spcPts val="0"/>
              </a:spcAft>
              <a:buFont typeface="Arial" pitchFamily="34" charset="0"/>
              <a:buChar char="•"/>
              <a:defRPr/>
            </a:pPr>
            <a:r>
              <a:rPr lang="fr-CA" sz="1800" dirty="0" smtClean="0"/>
              <a:t>Les comètes d’orbite hyperbolique seraient d’origine extrasolaire et auraient été capturées par l’attraction de Jupiter. </a:t>
            </a:r>
          </a:p>
          <a:p>
            <a:pPr eaLnBrk="1" fontAlgn="auto" hangingPunct="1">
              <a:spcAft>
                <a:spcPts val="0"/>
              </a:spcAft>
              <a:buFont typeface="Arial" pitchFamily="34" charset="0"/>
              <a:buChar char="•"/>
              <a:defRPr/>
            </a:pPr>
            <a:endParaRPr lang="fr-CA" sz="1800" dirty="0"/>
          </a:p>
          <a:p>
            <a:pPr eaLnBrk="1" fontAlgn="auto" hangingPunct="1">
              <a:spcAft>
                <a:spcPts val="0"/>
              </a:spcAft>
              <a:buFont typeface="Arial" pitchFamily="34" charset="0"/>
              <a:buChar char="•"/>
              <a:defRPr/>
            </a:pPr>
            <a:r>
              <a:rPr lang="fr-CA" sz="1800" dirty="0" smtClean="0"/>
              <a:t>La possibilité des comètes de s’échapper de l’attraction gravitationnelle du Soleil dépend de leur vitesse comparée à la vitesse de libération du Soleil.</a:t>
            </a:r>
          </a:p>
          <a:p>
            <a:pPr eaLnBrk="1" fontAlgn="auto" hangingPunct="1">
              <a:spcAft>
                <a:spcPts val="0"/>
              </a:spcAft>
              <a:buFont typeface="Arial" pitchFamily="34" charset="0"/>
              <a:buChar char="•"/>
              <a:defRPr/>
            </a:pPr>
            <a:endParaRPr lang="fr-CA" dirty="0" smtClean="0"/>
          </a:p>
        </p:txBody>
      </p:sp>
      <p:sp>
        <p:nvSpPr>
          <p:cNvPr id="2" name="Espace réservé du contenu 1"/>
          <p:cNvSpPr>
            <a:spLocks noGrp="1"/>
          </p:cNvSpPr>
          <p:nvPr>
            <p:ph sz="quarter" idx="4294967295"/>
          </p:nvPr>
        </p:nvSpPr>
        <p:spPr>
          <a:xfrm>
            <a:off x="4644008" y="4509120"/>
            <a:ext cx="4100513" cy="609600"/>
          </a:xfrm>
          <a:prstGeom prst="rect">
            <a:avLst/>
          </a:prstGeom>
        </p:spPr>
        <p:txBody>
          <a:bodyPr/>
          <a:lstStyle/>
          <a:p>
            <a:pPr marL="0" indent="0" eaLnBrk="1" fontAlgn="auto" hangingPunct="1">
              <a:buFont typeface="Arial" pitchFamily="34" charset="0"/>
              <a:buNone/>
              <a:defRPr/>
            </a:pPr>
            <a:r>
              <a:rPr lang="fr-CA" sz="1600" dirty="0" smtClean="0"/>
              <a:t>Pour une distance de d = 1 U.A.</a:t>
            </a:r>
            <a:endParaRPr lang="fr-CA" sz="1600" dirty="0"/>
          </a:p>
        </p:txBody>
      </p:sp>
      <p:pic>
        <p:nvPicPr>
          <p:cNvPr id="21509" name="Picture 2" descr="http://www.britastro.org/projectalcock/Comets%20where%20are%20they_files/image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628800"/>
            <a:ext cx="3629100" cy="271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8" name="Titre 1"/>
          <p:cNvSpPr txBox="1">
            <a:spLocks/>
          </p:cNvSpPr>
          <p:nvPr/>
        </p:nvSpPr>
        <p:spPr>
          <a:xfrm>
            <a:off x="899592" y="548680"/>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Orbite des comètes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922175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contenu 2"/>
          <p:cNvSpPr>
            <a:spLocks noGrp="1"/>
          </p:cNvSpPr>
          <p:nvPr>
            <p:ph sz="quarter" idx="4294967295"/>
          </p:nvPr>
        </p:nvSpPr>
        <p:spPr>
          <a:xfrm>
            <a:off x="609600" y="1600200"/>
            <a:ext cx="7924800" cy="4114800"/>
          </a:xfrm>
          <a:prstGeom prst="rect">
            <a:avLst/>
          </a:prstGeom>
        </p:spPr>
        <p:txBody>
          <a:bodyPr>
            <a:normAutofit/>
          </a:bodyPr>
          <a:lstStyle/>
          <a:p>
            <a:pPr eaLnBrk="1" fontAlgn="auto" hangingPunct="1">
              <a:buFont typeface="Arial" pitchFamily="34" charset="0"/>
              <a:buChar char="•"/>
              <a:defRPr/>
            </a:pPr>
            <a:r>
              <a:rPr lang="fr-CA" sz="1800" dirty="0" smtClean="0"/>
              <a:t>Les comètes de courte période (&lt; 200 ans):</a:t>
            </a:r>
          </a:p>
          <a:p>
            <a:pPr lvl="1" eaLnBrk="1" fontAlgn="auto" hangingPunct="1">
              <a:buFont typeface="Arial" pitchFamily="34" charset="0"/>
              <a:buChar char="•"/>
              <a:defRPr/>
            </a:pPr>
            <a:r>
              <a:rPr lang="fr-CA" sz="1800" dirty="0" smtClean="0"/>
              <a:t>Origine : Ceinture de Kuiper </a:t>
            </a:r>
          </a:p>
          <a:p>
            <a:pPr lvl="1" eaLnBrk="1" fontAlgn="auto" hangingPunct="1">
              <a:buFont typeface="Arial" pitchFamily="34" charset="0"/>
              <a:buChar char="•"/>
              <a:defRPr/>
            </a:pPr>
            <a:r>
              <a:rPr lang="fr-CA" sz="1800" dirty="0" smtClean="0"/>
              <a:t>La « ceinture de Kuiper » s’étendrait entre 30 et 50 U.A.</a:t>
            </a:r>
          </a:p>
          <a:p>
            <a:pPr lvl="1" eaLnBrk="1" fontAlgn="auto" hangingPunct="1">
              <a:buFont typeface="Arial" pitchFamily="34" charset="0"/>
              <a:buChar char="•"/>
              <a:defRPr/>
            </a:pPr>
            <a:r>
              <a:rPr lang="fr-CA" sz="1800" dirty="0" smtClean="0"/>
              <a:t>Exemples récents :  Encke, Halley, Holmes…</a:t>
            </a:r>
          </a:p>
          <a:p>
            <a:pPr marL="457200" lvl="1" indent="0" eaLnBrk="1" fontAlgn="auto" hangingPunct="1">
              <a:buFont typeface="Arial" pitchFamily="34" charset="0"/>
              <a:buNone/>
              <a:defRPr/>
            </a:pPr>
            <a:endParaRPr lang="fr-CA" sz="1800" dirty="0" smtClean="0"/>
          </a:p>
          <a:p>
            <a:pPr marL="457200" lvl="1" indent="0" eaLnBrk="1" fontAlgn="auto" hangingPunct="1">
              <a:buFont typeface="Arial" pitchFamily="34" charset="0"/>
              <a:buNone/>
              <a:defRPr/>
            </a:pPr>
            <a:endParaRPr lang="fr-CA" sz="1800" dirty="0" smtClean="0"/>
          </a:p>
          <a:p>
            <a:pPr eaLnBrk="1" fontAlgn="auto" hangingPunct="1">
              <a:buFont typeface="Arial" pitchFamily="34" charset="0"/>
              <a:buChar char="•"/>
              <a:defRPr/>
            </a:pPr>
            <a:r>
              <a:rPr lang="fr-CA" sz="1800" dirty="0" smtClean="0"/>
              <a:t>Les comètes de longue période (&gt; 200 ans); </a:t>
            </a:r>
          </a:p>
          <a:p>
            <a:pPr lvl="1" eaLnBrk="1" fontAlgn="auto" hangingPunct="1">
              <a:buFont typeface="Arial" pitchFamily="34" charset="0"/>
              <a:buChar char="•"/>
              <a:defRPr/>
            </a:pPr>
            <a:r>
              <a:rPr lang="fr-CA" sz="1800" dirty="0" smtClean="0"/>
              <a:t>Origine : Nuage de Oort</a:t>
            </a:r>
          </a:p>
          <a:p>
            <a:pPr lvl="1" eaLnBrk="1" fontAlgn="auto" hangingPunct="1">
              <a:buFont typeface="Arial" pitchFamily="34" charset="0"/>
              <a:buChar char="•"/>
              <a:defRPr/>
            </a:pPr>
            <a:r>
              <a:rPr lang="fr-CA" sz="1800" dirty="0"/>
              <a:t>D</a:t>
            </a:r>
            <a:r>
              <a:rPr lang="fr-CA" sz="1800" dirty="0" smtClean="0"/>
              <a:t>istances de l’ordre de 20 000 à 100 000 U.A.</a:t>
            </a:r>
          </a:p>
          <a:p>
            <a:pPr lvl="1" eaLnBrk="1" fontAlgn="auto" hangingPunct="1">
              <a:buFont typeface="Arial" pitchFamily="34" charset="0"/>
              <a:buChar char="•"/>
              <a:defRPr/>
            </a:pPr>
            <a:r>
              <a:rPr lang="fr-CA" sz="1800" dirty="0" smtClean="0"/>
              <a:t>Exemples récents : Hale Bopp, Panstarr, ISON, West…</a:t>
            </a:r>
          </a:p>
        </p:txBody>
      </p:sp>
      <p:sp>
        <p:nvSpPr>
          <p:cNvPr id="4" name="Titre 1"/>
          <p:cNvSpPr txBox="1">
            <a:spLocks/>
          </p:cNvSpPr>
          <p:nvPr/>
        </p:nvSpPr>
        <p:spPr>
          <a:xfrm>
            <a:off x="539552" y="332656"/>
            <a:ext cx="829126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Périodicité des comètes</a:t>
            </a:r>
            <a:endParaRPr kumimoji="0" lang="fr-CA" sz="28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6"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Tree>
    <p:extLst>
      <p:ext uri="{BB962C8B-B14F-4D97-AF65-F5344CB8AC3E}">
        <p14:creationId xmlns:p14="http://schemas.microsoft.com/office/powerpoint/2010/main" val="1168604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contenu 2"/>
          <p:cNvSpPr>
            <a:spLocks noGrp="1"/>
          </p:cNvSpPr>
          <p:nvPr>
            <p:ph sz="quarter" idx="4294967295"/>
          </p:nvPr>
        </p:nvSpPr>
        <p:spPr>
          <a:xfrm>
            <a:off x="467544" y="1916832"/>
            <a:ext cx="8229600" cy="3201988"/>
          </a:xfrm>
          <a:prstGeom prst="rect">
            <a:avLst/>
          </a:prstGeom>
        </p:spPr>
        <p:txBody>
          <a:bodyPr/>
          <a:lstStyle/>
          <a:p>
            <a:pPr marL="0" indent="0" eaLnBrk="1" fontAlgn="auto" hangingPunct="1">
              <a:buFont typeface="Arial" pitchFamily="34" charset="0"/>
              <a:buNone/>
              <a:defRPr/>
            </a:pPr>
            <a:r>
              <a:rPr lang="fr-FR" sz="1800" dirty="0" smtClean="0"/>
              <a:t>Le mot « comète »  vient du grec </a:t>
            </a:r>
            <a:r>
              <a:rPr lang="fr-FR" sz="1800" i="1" dirty="0" err="1" smtClean="0"/>
              <a:t>komêtês</a:t>
            </a:r>
            <a:r>
              <a:rPr lang="fr-FR" sz="1800" dirty="0" smtClean="0"/>
              <a:t> (</a:t>
            </a:r>
            <a:r>
              <a:rPr lang="fr-FR" sz="1800" dirty="0" err="1" smtClean="0"/>
              <a:t>Κομήτης</a:t>
            </a:r>
            <a:r>
              <a:rPr lang="fr-FR" sz="1800" dirty="0" smtClean="0"/>
              <a:t>) qui signifie :</a:t>
            </a:r>
          </a:p>
          <a:p>
            <a:pPr marL="0" indent="0" eaLnBrk="1" fontAlgn="auto" hangingPunct="1">
              <a:buFont typeface="Arial" pitchFamily="34" charset="0"/>
              <a:buNone/>
              <a:defRPr/>
            </a:pPr>
            <a:endParaRPr lang="fr-CA" dirty="0" smtClean="0"/>
          </a:p>
        </p:txBody>
      </p:sp>
      <p:pic>
        <p:nvPicPr>
          <p:cNvPr id="6148" name="Picture 5" descr="http://beaute-de-julie.e-monsite.com/medias/images/the-sun-1.jpg"/>
          <p:cNvPicPr>
            <a:picLocks noChangeAspect="1" noChangeArrowheads="1"/>
          </p:cNvPicPr>
          <p:nvPr/>
        </p:nvPicPr>
        <p:blipFill>
          <a:blip r:embed="rId3" cstate="print">
            <a:extLst>
              <a:ext uri="{28A0092B-C50C-407E-A947-70E740481C1C}">
                <a14:useLocalDpi xmlns:a14="http://schemas.microsoft.com/office/drawing/2010/main" val="0"/>
              </a:ext>
            </a:extLst>
          </a:blip>
          <a:srcRect b="16180"/>
          <a:stretch>
            <a:fillRect/>
          </a:stretch>
        </p:blipFill>
        <p:spPr bwMode="auto">
          <a:xfrm>
            <a:off x="4860032" y="2636912"/>
            <a:ext cx="3059893" cy="274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6" name="Titre 1"/>
          <p:cNvSpPr txBox="1">
            <a:spLocks/>
          </p:cNvSpPr>
          <p:nvPr/>
        </p:nvSpPr>
        <p:spPr>
          <a:xfrm>
            <a:off x="457200" y="274638"/>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Étymologie</a:t>
            </a:r>
            <a:endParaRPr kumimoji="0" lang="fr-CA" sz="28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8" name="ZoneTexte 7"/>
          <p:cNvSpPr txBox="1"/>
          <p:nvPr/>
        </p:nvSpPr>
        <p:spPr>
          <a:xfrm>
            <a:off x="4968491" y="5764614"/>
            <a:ext cx="3059893" cy="461665"/>
          </a:xfrm>
          <a:prstGeom prst="rect">
            <a:avLst/>
          </a:prstGeom>
          <a:noFill/>
        </p:spPr>
        <p:txBody>
          <a:bodyPr wrap="square" rtlCol="0">
            <a:spAutoFit/>
          </a:bodyPr>
          <a:lstStyle/>
          <a:p>
            <a:r>
              <a:rPr lang="fr-CA" sz="2400" dirty="0" smtClean="0"/>
              <a:t>ASTRE CHEVELU !!</a:t>
            </a:r>
            <a:endParaRPr lang="fr-CA" sz="2400" dirty="0"/>
          </a:p>
        </p:txBody>
      </p:sp>
    </p:spTree>
    <p:extLst>
      <p:ext uri="{BB962C8B-B14F-4D97-AF65-F5344CB8AC3E}">
        <p14:creationId xmlns:p14="http://schemas.microsoft.com/office/powerpoint/2010/main" val="379511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899592" y="476672"/>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Exemple d’une comète à courte période</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8"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9" name="ZoneTexte 8"/>
          <p:cNvSpPr txBox="1"/>
          <p:nvPr/>
        </p:nvSpPr>
        <p:spPr>
          <a:xfrm>
            <a:off x="611560" y="1484784"/>
            <a:ext cx="3096344" cy="2585323"/>
          </a:xfrm>
          <a:prstGeom prst="rect">
            <a:avLst/>
          </a:prstGeom>
          <a:noFill/>
        </p:spPr>
        <p:txBody>
          <a:bodyPr wrap="square" rtlCol="0">
            <a:spAutoFit/>
          </a:bodyPr>
          <a:lstStyle/>
          <a:p>
            <a:r>
              <a:rPr lang="fr-CA" dirty="0" smtClean="0"/>
              <a:t>La comète périodique ayant la plus courte période avec 3,3 années.</a:t>
            </a:r>
          </a:p>
          <a:p>
            <a:endParaRPr lang="fr-CA" dirty="0" smtClean="0"/>
          </a:p>
          <a:p>
            <a:r>
              <a:rPr lang="fr-CA" dirty="0" smtClean="0"/>
              <a:t>La comète de Halley est aussi une comète à courte période, elle revient nous voir à tous les 76 années environ.</a:t>
            </a:r>
            <a:endParaRPr lang="fr-CA" dirty="0"/>
          </a:p>
        </p:txBody>
      </p:sp>
      <p:pic>
        <p:nvPicPr>
          <p:cNvPr id="6" name="Picture 2" descr="http://upload.wikimedia.org/wikipedia/commons/thumb/a/a1/Comet_Encke.jpg/300px-Comet_Encke.jpg"/>
          <p:cNvPicPr>
            <a:picLocks noChangeAspect="1" noChangeArrowheads="1"/>
          </p:cNvPicPr>
          <p:nvPr/>
        </p:nvPicPr>
        <p:blipFill>
          <a:blip r:embed="rId4" cstate="print"/>
          <a:srcRect/>
          <a:stretch>
            <a:fillRect/>
          </a:stretch>
        </p:blipFill>
        <p:spPr bwMode="auto">
          <a:xfrm>
            <a:off x="6012160" y="1628800"/>
            <a:ext cx="2808312" cy="2808312"/>
          </a:xfrm>
          <a:prstGeom prst="rect">
            <a:avLst/>
          </a:prstGeom>
          <a:noFill/>
        </p:spPr>
      </p:pic>
      <p:pic>
        <p:nvPicPr>
          <p:cNvPr id="7" name="Picture 2" descr="http://i286.photobucket.com/albums/ll92/EvilOrangeBunny/HS%20RPG/astronomy%20class/comet-encke-orbit.jpg"/>
          <p:cNvPicPr>
            <a:picLocks noChangeAspect="1" noChangeArrowheads="1"/>
          </p:cNvPicPr>
          <p:nvPr/>
        </p:nvPicPr>
        <p:blipFill>
          <a:blip r:embed="rId5" cstate="print"/>
          <a:srcRect/>
          <a:stretch>
            <a:fillRect/>
          </a:stretch>
        </p:blipFill>
        <p:spPr bwMode="auto">
          <a:xfrm>
            <a:off x="1763688" y="4005064"/>
            <a:ext cx="3914775" cy="2381250"/>
          </a:xfrm>
          <a:prstGeom prst="rect">
            <a:avLst/>
          </a:prstGeom>
          <a:noFill/>
        </p:spPr>
      </p:pic>
      <p:sp>
        <p:nvSpPr>
          <p:cNvPr id="10" name="ZoneTexte 9"/>
          <p:cNvSpPr txBox="1"/>
          <p:nvPr/>
        </p:nvSpPr>
        <p:spPr>
          <a:xfrm>
            <a:off x="6156176" y="4581128"/>
            <a:ext cx="2520280" cy="646331"/>
          </a:xfrm>
          <a:prstGeom prst="rect">
            <a:avLst/>
          </a:prstGeom>
          <a:noFill/>
        </p:spPr>
        <p:txBody>
          <a:bodyPr wrap="square" rtlCol="0">
            <a:spAutoFit/>
          </a:bodyPr>
          <a:lstStyle/>
          <a:p>
            <a:r>
              <a:rPr lang="fr-CA" dirty="0" smtClean="0"/>
              <a:t>Comète 2p/Encke</a:t>
            </a:r>
          </a:p>
          <a:p>
            <a:r>
              <a:rPr lang="fr-CA" dirty="0" smtClean="0"/>
              <a:t>Photo Jim Scotti</a:t>
            </a:r>
            <a:endParaRPr lang="fr-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899592" y="476672"/>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Exemple d’une comète à longue période</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8"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9" name="ZoneTexte 8"/>
          <p:cNvSpPr txBox="1"/>
          <p:nvPr/>
        </p:nvSpPr>
        <p:spPr>
          <a:xfrm>
            <a:off x="611560" y="1772816"/>
            <a:ext cx="3096344" cy="2308324"/>
          </a:xfrm>
          <a:prstGeom prst="rect">
            <a:avLst/>
          </a:prstGeom>
          <a:noFill/>
        </p:spPr>
        <p:txBody>
          <a:bodyPr wrap="square" rtlCol="0">
            <a:spAutoFit/>
          </a:bodyPr>
          <a:lstStyle/>
          <a:p>
            <a:r>
              <a:rPr lang="fr-CA" dirty="0" smtClean="0"/>
              <a:t>La spectaculaire comète Hale-Bopp appartient à la catégorie des comètes à longue période.</a:t>
            </a:r>
          </a:p>
          <a:p>
            <a:endParaRPr lang="fr-CA" dirty="0" smtClean="0"/>
          </a:p>
          <a:p>
            <a:r>
              <a:rPr lang="fr-CA" dirty="0" smtClean="0"/>
              <a:t>Sa périodicité est évaluée à 2533 années et reviendra nous voir vers l’an 4385.</a:t>
            </a:r>
            <a:endParaRPr lang="fr-CA" dirty="0"/>
          </a:p>
        </p:txBody>
      </p:sp>
      <p:sp>
        <p:nvSpPr>
          <p:cNvPr id="10" name="ZoneTexte 9"/>
          <p:cNvSpPr txBox="1"/>
          <p:nvPr/>
        </p:nvSpPr>
        <p:spPr>
          <a:xfrm>
            <a:off x="4644008" y="5661248"/>
            <a:ext cx="3744416" cy="369332"/>
          </a:xfrm>
          <a:prstGeom prst="rect">
            <a:avLst/>
          </a:prstGeom>
          <a:noFill/>
        </p:spPr>
        <p:txBody>
          <a:bodyPr wrap="square" rtlCol="0">
            <a:spAutoFit/>
          </a:bodyPr>
          <a:lstStyle/>
          <a:p>
            <a:r>
              <a:rPr lang="fr-CA" dirty="0" smtClean="0"/>
              <a:t>Comète</a:t>
            </a:r>
            <a:r>
              <a:rPr lang="fr-CA" b="1" dirty="0" smtClean="0"/>
              <a:t> C/1995 O1 (Hale-Bopp)</a:t>
            </a:r>
            <a:endParaRPr lang="fr-CA" dirty="0"/>
          </a:p>
        </p:txBody>
      </p:sp>
      <p:pic>
        <p:nvPicPr>
          <p:cNvPr id="77826" name="Picture 2" descr="alt=Description de cette image, également commentée ci-après"/>
          <p:cNvPicPr>
            <a:picLocks noChangeAspect="1" noChangeArrowheads="1"/>
          </p:cNvPicPr>
          <p:nvPr/>
        </p:nvPicPr>
        <p:blipFill>
          <a:blip r:embed="rId4" cstate="print"/>
          <a:srcRect/>
          <a:stretch>
            <a:fillRect/>
          </a:stretch>
        </p:blipFill>
        <p:spPr bwMode="auto">
          <a:xfrm>
            <a:off x="4644008" y="1700808"/>
            <a:ext cx="3888431" cy="388843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www.jmmasuy.net/images/cometes/liste_cometes.jpg"/>
          <p:cNvPicPr>
            <a:picLocks noChangeAspect="1" noChangeArrowheads="1"/>
          </p:cNvPicPr>
          <p:nvPr/>
        </p:nvPicPr>
        <p:blipFill>
          <a:blip r:embed="rId3" cstate="print"/>
          <a:srcRect/>
          <a:stretch>
            <a:fillRect/>
          </a:stretch>
        </p:blipFill>
        <p:spPr bwMode="auto">
          <a:xfrm>
            <a:off x="1835696" y="1700808"/>
            <a:ext cx="6803549" cy="4257311"/>
          </a:xfrm>
          <a:prstGeom prst="rect">
            <a:avLst/>
          </a:prstGeom>
          <a:noFill/>
        </p:spPr>
      </p:pic>
      <p:sp>
        <p:nvSpPr>
          <p:cNvPr id="4" name="Titre 1"/>
          <p:cNvSpPr txBox="1">
            <a:spLocks/>
          </p:cNvSpPr>
          <p:nvPr/>
        </p:nvSpPr>
        <p:spPr>
          <a:xfrm>
            <a:off x="611560" y="332656"/>
            <a:ext cx="820891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Exemple d’information de plusieurs comètes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5"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95536" y="1556792"/>
            <a:ext cx="4248150" cy="4967758"/>
          </a:xfrm>
          <a:prstGeom prst="rect">
            <a:avLst/>
          </a:prstGeom>
        </p:spPr>
        <p:txBody>
          <a:bodyPr>
            <a:normAutofit/>
          </a:bodyPr>
          <a:lstStyle/>
          <a:p>
            <a:pPr eaLnBrk="1" fontAlgn="auto" hangingPunct="1">
              <a:buFont typeface="Arial" pitchFamily="34" charset="0"/>
              <a:buChar char="•"/>
              <a:defRPr/>
            </a:pPr>
            <a:r>
              <a:rPr lang="fr-FR" sz="1200" b="1" dirty="0" smtClean="0"/>
              <a:t>Depuis le 1</a:t>
            </a:r>
            <a:r>
              <a:rPr lang="fr-FR" sz="1200" b="1" baseline="30000" dirty="0" smtClean="0"/>
              <a:t>e</a:t>
            </a:r>
            <a:r>
              <a:rPr lang="fr-FR" sz="1200" b="1" dirty="0" smtClean="0"/>
              <a:t> janvier 1995</a:t>
            </a:r>
            <a:r>
              <a:rPr lang="fr-FR" sz="1200" dirty="0" smtClean="0"/>
              <a:t>, une nouvelle nomenclature, inspirée par celle appliquée aux astéroïdes, est attribuée comme ceci :	</a:t>
            </a:r>
            <a:endParaRPr lang="fr-CA" sz="1200" dirty="0" smtClean="0"/>
          </a:p>
          <a:p>
            <a:pPr marL="0" indent="0" eaLnBrk="1" fontAlgn="auto" hangingPunct="1">
              <a:buFont typeface="Arial" pitchFamily="34" charset="0"/>
              <a:buNone/>
              <a:defRPr/>
            </a:pPr>
            <a:endParaRPr lang="fr-CA" sz="1200" dirty="0" smtClean="0"/>
          </a:p>
          <a:p>
            <a:pPr eaLnBrk="1" fontAlgn="auto" hangingPunct="1">
              <a:buFont typeface="Arial" pitchFamily="34" charset="0"/>
              <a:buChar char="•"/>
              <a:defRPr/>
            </a:pPr>
            <a:r>
              <a:rPr lang="fr-FR" sz="1200" dirty="0" smtClean="0"/>
              <a:t>Une lettre servant à identifier le type de comète : </a:t>
            </a:r>
            <a:endParaRPr lang="fr-CA" sz="1200" dirty="0" smtClean="0"/>
          </a:p>
          <a:p>
            <a:pPr lvl="1" eaLnBrk="1" fontAlgn="auto" hangingPunct="1">
              <a:buFont typeface="Arial" pitchFamily="34" charset="0"/>
              <a:buChar char="•"/>
              <a:defRPr/>
            </a:pPr>
            <a:r>
              <a:rPr lang="fr-FR" sz="1200" dirty="0" smtClean="0"/>
              <a:t>C indique une comète à longue période (supérieure à 200 ans) ou non périodique ;</a:t>
            </a:r>
            <a:endParaRPr lang="fr-CA" sz="1200" dirty="0" smtClean="0"/>
          </a:p>
          <a:p>
            <a:pPr lvl="1" eaLnBrk="1" fontAlgn="auto" hangingPunct="1">
              <a:buFont typeface="Arial" pitchFamily="34" charset="0"/>
              <a:buChar char="•"/>
              <a:defRPr/>
            </a:pPr>
            <a:r>
              <a:rPr lang="fr-FR" sz="1200" dirty="0" smtClean="0"/>
              <a:t>P indique une comète à courte période (inférieure à 200 ans) ;</a:t>
            </a:r>
            <a:endParaRPr lang="fr-CA" sz="1200" dirty="0" smtClean="0"/>
          </a:p>
          <a:p>
            <a:pPr lvl="1" eaLnBrk="1" fontAlgn="auto" hangingPunct="1">
              <a:buFont typeface="Arial" pitchFamily="34" charset="0"/>
              <a:buChar char="•"/>
              <a:defRPr/>
            </a:pPr>
            <a:r>
              <a:rPr lang="fr-FR" sz="1200" dirty="0" smtClean="0"/>
              <a:t>D est utilisé pour les comètes disparues ou éteintes ;</a:t>
            </a:r>
            <a:endParaRPr lang="fr-CA" sz="1200" dirty="0" smtClean="0"/>
          </a:p>
          <a:p>
            <a:pPr lvl="1" eaLnBrk="1" fontAlgn="auto" hangingPunct="1">
              <a:buFont typeface="Arial" pitchFamily="34" charset="0"/>
              <a:buChar char="•"/>
              <a:defRPr/>
            </a:pPr>
            <a:r>
              <a:rPr lang="fr-FR" sz="1200" dirty="0" smtClean="0"/>
              <a:t>X pour une comète dont l'orbite n'a pu être calculée.</a:t>
            </a:r>
            <a:endParaRPr lang="fr-CA" sz="1200" dirty="0" smtClean="0"/>
          </a:p>
          <a:p>
            <a:pPr marL="0" indent="0" eaLnBrk="1" fontAlgn="auto" hangingPunct="1">
              <a:buFont typeface="Arial" pitchFamily="34" charset="0"/>
              <a:buNone/>
              <a:defRPr/>
            </a:pPr>
            <a:endParaRPr lang="fr-CA" sz="1200" dirty="0" smtClean="0"/>
          </a:p>
          <a:p>
            <a:pPr eaLnBrk="1" fontAlgn="auto" hangingPunct="1">
              <a:buFont typeface="Arial" pitchFamily="34" charset="0"/>
              <a:buChar char="•"/>
              <a:defRPr/>
            </a:pPr>
            <a:r>
              <a:rPr lang="fr-FR" sz="1200" dirty="0" smtClean="0"/>
              <a:t>L'année de la découverte.</a:t>
            </a:r>
            <a:endParaRPr lang="fr-CA" sz="1200" dirty="0" smtClean="0"/>
          </a:p>
          <a:p>
            <a:pPr marL="0" indent="0" eaLnBrk="1" fontAlgn="auto" hangingPunct="1">
              <a:buFont typeface="Arial" pitchFamily="34" charset="0"/>
              <a:buNone/>
              <a:defRPr/>
            </a:pPr>
            <a:endParaRPr lang="fr-CA" sz="1200" dirty="0" smtClean="0"/>
          </a:p>
          <a:p>
            <a:pPr eaLnBrk="1" fontAlgn="auto" hangingPunct="1">
              <a:buFont typeface="Arial" pitchFamily="34" charset="0"/>
              <a:buChar char="•"/>
              <a:defRPr/>
            </a:pPr>
            <a:r>
              <a:rPr lang="fr-FR" sz="1200" dirty="0" smtClean="0"/>
              <a:t>Une lettre majuscule correspondant à la quinzaine du mois de la découverte. (Note: les lettres I et Z ne sont pas utilisées).</a:t>
            </a:r>
          </a:p>
          <a:p>
            <a:pPr marL="0" indent="0" eaLnBrk="1" fontAlgn="auto" hangingPunct="1">
              <a:buFont typeface="Arial" pitchFamily="34" charset="0"/>
              <a:buNone/>
              <a:defRPr/>
            </a:pPr>
            <a:endParaRPr lang="fr-CA" sz="1200" dirty="0" smtClean="0"/>
          </a:p>
          <a:p>
            <a:pPr eaLnBrk="1" fontAlgn="auto" hangingPunct="1">
              <a:buFont typeface="Arial" pitchFamily="34" charset="0"/>
              <a:buChar char="•"/>
              <a:defRPr/>
            </a:pPr>
            <a:r>
              <a:rPr lang="fr-FR" sz="1200" dirty="0" smtClean="0"/>
              <a:t>Un chiffre précisant l'ordre chronologique de découverte durant cette quinzaine.</a:t>
            </a:r>
            <a:endParaRPr lang="fr-CA" sz="1200" dirty="0" smtClean="0"/>
          </a:p>
          <a:p>
            <a:pPr marL="0" indent="0" eaLnBrk="1" fontAlgn="auto" hangingPunct="1">
              <a:buFont typeface="Arial" pitchFamily="34" charset="0"/>
              <a:buNone/>
              <a:defRPr/>
            </a:pPr>
            <a:endParaRPr lang="fr-CA" sz="1200" dirty="0" smtClean="0"/>
          </a:p>
          <a:p>
            <a:pPr eaLnBrk="1" fontAlgn="auto" hangingPunct="1">
              <a:buFont typeface="Arial" pitchFamily="34" charset="0"/>
              <a:buChar char="•"/>
              <a:defRPr/>
            </a:pPr>
            <a:r>
              <a:rPr lang="fr-FR" sz="1200" dirty="0" smtClean="0"/>
              <a:t>Le nom du (ou des) découvreur(s).</a:t>
            </a:r>
            <a:endParaRPr lang="fr-CA" sz="1200" dirty="0" smtClean="0"/>
          </a:p>
          <a:p>
            <a:pPr eaLnBrk="1" fontAlgn="auto" hangingPunct="1">
              <a:buFont typeface="Arial" pitchFamily="34" charset="0"/>
              <a:buChar char="•"/>
              <a:defRPr/>
            </a:pPr>
            <a:endParaRPr lang="fr-CA" sz="1200" dirty="0" smtClean="0"/>
          </a:p>
          <a:p>
            <a:pPr eaLnBrk="1" fontAlgn="auto" hangingPunct="1">
              <a:buFont typeface="Arial" pitchFamily="34" charset="0"/>
              <a:buChar char="•"/>
              <a:defRPr/>
            </a:pPr>
            <a:endParaRPr lang="fr-CA" dirty="0"/>
          </a:p>
        </p:txBody>
      </p:sp>
      <p:graphicFrame>
        <p:nvGraphicFramePr>
          <p:cNvPr id="6" name="Espace réservé du contenu 3"/>
          <p:cNvGraphicFramePr>
            <a:graphicFrameLocks/>
          </p:cNvGraphicFramePr>
          <p:nvPr/>
        </p:nvGraphicFramePr>
        <p:xfrm>
          <a:off x="5292079" y="1612635"/>
          <a:ext cx="3456633" cy="4882002"/>
        </p:xfrm>
        <a:graphic>
          <a:graphicData uri="http://schemas.openxmlformats.org/drawingml/2006/table">
            <a:tbl>
              <a:tblPr firstRow="1" firstCol="1" bandRow="1">
                <a:tableStyleId>{5C22544A-7EE6-4342-B048-85BDC9FD1C3A}</a:tableStyleId>
              </a:tblPr>
              <a:tblGrid>
                <a:gridCol w="1152211"/>
                <a:gridCol w="1152211"/>
                <a:gridCol w="1152211"/>
              </a:tblGrid>
              <a:tr h="181386">
                <a:tc>
                  <a:txBody>
                    <a:bodyPr/>
                    <a:lstStyle/>
                    <a:p>
                      <a:pPr algn="ctr">
                        <a:lnSpc>
                          <a:spcPct val="115000"/>
                        </a:lnSpc>
                        <a:spcAft>
                          <a:spcPts val="0"/>
                        </a:spcAft>
                      </a:pPr>
                      <a:r>
                        <a:rPr lang="fr-CA" sz="700" dirty="0">
                          <a:effectLst/>
                        </a:rPr>
                        <a:t>Mois</a:t>
                      </a:r>
                      <a:endParaRPr lang="fr-CA" sz="800" dirty="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a:effectLst/>
                        </a:rPr>
                        <a:t>Quinzaine</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Lettre</a:t>
                      </a:r>
                      <a:endParaRPr lang="fr-CA" sz="80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a:effectLst/>
                        </a:rPr>
                        <a:t>Janvier</a:t>
                      </a:r>
                      <a:endParaRPr lang="fr-CA" sz="80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a:effectLst/>
                        </a:rPr>
                        <a:t>du 1</a:t>
                      </a:r>
                      <a:r>
                        <a:rPr lang="fr-CA" sz="700" baseline="30000">
                          <a:effectLst/>
                        </a:rPr>
                        <a:t>e</a:t>
                      </a:r>
                      <a:r>
                        <a:rPr lang="fr-CA" sz="700">
                          <a:effectLst/>
                        </a:rPr>
                        <a:t> au 15</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A</a:t>
                      </a:r>
                      <a:endParaRPr lang="fr-CA" sz="800">
                        <a:effectLst/>
                        <a:latin typeface="Calibri"/>
                        <a:ea typeface="Calibri"/>
                        <a:cs typeface="Times New Roman"/>
                      </a:endParaRPr>
                    </a:p>
                  </a:txBody>
                  <a:tcPr marL="33216" marR="33216" marT="33213" marB="33213" anchor="ctr"/>
                </a:tc>
              </a:tr>
              <a:tr h="343410">
                <a:tc vMerge="1">
                  <a:txBody>
                    <a:bodyPr/>
                    <a:lstStyle/>
                    <a:p>
                      <a:endParaRPr lang="fr-CA"/>
                    </a:p>
                  </a:txBody>
                  <a:tcPr/>
                </a:tc>
                <a:tc>
                  <a:txBody>
                    <a:bodyPr/>
                    <a:lstStyle/>
                    <a:p>
                      <a:pPr algn="just">
                        <a:lnSpc>
                          <a:spcPct val="115000"/>
                        </a:lnSpc>
                        <a:spcAft>
                          <a:spcPts val="0"/>
                        </a:spcAft>
                      </a:pPr>
                      <a:r>
                        <a:rPr lang="fr-CA" sz="700">
                          <a:effectLst/>
                        </a:rPr>
                        <a:t>du 16 au 31</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B</a:t>
                      </a:r>
                      <a:endParaRPr lang="fr-CA" sz="80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a:effectLst/>
                        </a:rPr>
                        <a:t>Février</a:t>
                      </a:r>
                      <a:endParaRPr lang="fr-CA" sz="80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dirty="0">
                          <a:effectLst/>
                        </a:rPr>
                        <a:t>du 1</a:t>
                      </a:r>
                      <a:r>
                        <a:rPr lang="fr-CA" sz="700" baseline="30000" dirty="0">
                          <a:effectLst/>
                        </a:rPr>
                        <a:t>e</a:t>
                      </a:r>
                      <a:r>
                        <a:rPr lang="fr-CA" sz="700" dirty="0">
                          <a:effectLst/>
                        </a:rPr>
                        <a:t> au 15</a:t>
                      </a:r>
                      <a:endParaRPr lang="fr-CA" sz="800" dirty="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dirty="0">
                          <a:effectLst/>
                        </a:rPr>
                        <a:t>C</a:t>
                      </a:r>
                      <a:endParaRPr lang="fr-CA" sz="800" dirty="0">
                        <a:effectLst/>
                        <a:latin typeface="Calibri"/>
                        <a:ea typeface="Calibri"/>
                        <a:cs typeface="Times New Roman"/>
                      </a:endParaRPr>
                    </a:p>
                  </a:txBody>
                  <a:tcPr marL="33216" marR="33216" marT="33213" marB="33213" anchor="ctr"/>
                </a:tc>
              </a:tr>
              <a:tr h="181386">
                <a:tc vMerge="1">
                  <a:txBody>
                    <a:bodyPr/>
                    <a:lstStyle/>
                    <a:p>
                      <a:endParaRPr lang="fr-CA"/>
                    </a:p>
                  </a:txBody>
                  <a:tcPr/>
                </a:tc>
                <a:tc>
                  <a:txBody>
                    <a:bodyPr/>
                    <a:lstStyle/>
                    <a:p>
                      <a:pPr algn="just">
                        <a:lnSpc>
                          <a:spcPct val="115000"/>
                        </a:lnSpc>
                        <a:spcAft>
                          <a:spcPts val="0"/>
                        </a:spcAft>
                      </a:pPr>
                      <a:r>
                        <a:rPr lang="fr-CA" sz="700">
                          <a:effectLst/>
                        </a:rPr>
                        <a:t>du 16 au 28/29</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dirty="0">
                          <a:effectLst/>
                        </a:rPr>
                        <a:t>D</a:t>
                      </a:r>
                      <a:endParaRPr lang="fr-CA" sz="800" dirty="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dirty="0">
                          <a:effectLst/>
                        </a:rPr>
                        <a:t>Mars</a:t>
                      </a:r>
                      <a:endParaRPr lang="fr-CA" sz="800" dirty="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a:effectLst/>
                        </a:rPr>
                        <a:t>du 1</a:t>
                      </a:r>
                      <a:r>
                        <a:rPr lang="fr-CA" sz="700" baseline="30000">
                          <a:effectLst/>
                        </a:rPr>
                        <a:t>e</a:t>
                      </a:r>
                      <a:r>
                        <a:rPr lang="fr-CA" sz="700">
                          <a:effectLst/>
                        </a:rPr>
                        <a:t> au 15</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E</a:t>
                      </a:r>
                      <a:endParaRPr lang="fr-CA" sz="800">
                        <a:effectLst/>
                        <a:latin typeface="Calibri"/>
                        <a:ea typeface="Calibri"/>
                        <a:cs typeface="Times New Roman"/>
                      </a:endParaRPr>
                    </a:p>
                  </a:txBody>
                  <a:tcPr marL="33216" marR="33216" marT="33213" marB="33213" anchor="ctr"/>
                </a:tc>
              </a:tr>
              <a:tr h="181386">
                <a:tc vMerge="1">
                  <a:txBody>
                    <a:bodyPr/>
                    <a:lstStyle/>
                    <a:p>
                      <a:endParaRPr lang="fr-CA"/>
                    </a:p>
                  </a:txBody>
                  <a:tcPr/>
                </a:tc>
                <a:tc>
                  <a:txBody>
                    <a:bodyPr/>
                    <a:lstStyle/>
                    <a:p>
                      <a:pPr algn="just">
                        <a:lnSpc>
                          <a:spcPct val="115000"/>
                        </a:lnSpc>
                        <a:spcAft>
                          <a:spcPts val="0"/>
                        </a:spcAft>
                      </a:pPr>
                      <a:r>
                        <a:rPr lang="fr-CA" sz="700">
                          <a:effectLst/>
                        </a:rPr>
                        <a:t>du 16 au 31</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F</a:t>
                      </a:r>
                      <a:endParaRPr lang="fr-CA" sz="80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dirty="0">
                          <a:effectLst/>
                        </a:rPr>
                        <a:t>Avril</a:t>
                      </a:r>
                      <a:endParaRPr lang="fr-CA" sz="800" dirty="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a:effectLst/>
                        </a:rPr>
                        <a:t>du 1</a:t>
                      </a:r>
                      <a:r>
                        <a:rPr lang="fr-CA" sz="700" baseline="30000">
                          <a:effectLst/>
                        </a:rPr>
                        <a:t>e</a:t>
                      </a:r>
                      <a:r>
                        <a:rPr lang="fr-CA" sz="700">
                          <a:effectLst/>
                        </a:rPr>
                        <a:t> au 15</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G</a:t>
                      </a:r>
                      <a:endParaRPr lang="fr-CA" sz="800">
                        <a:effectLst/>
                        <a:latin typeface="Calibri"/>
                        <a:ea typeface="Calibri"/>
                        <a:cs typeface="Times New Roman"/>
                      </a:endParaRPr>
                    </a:p>
                  </a:txBody>
                  <a:tcPr marL="33216" marR="33216" marT="33213" marB="33213" anchor="ctr"/>
                </a:tc>
              </a:tr>
              <a:tr h="181386">
                <a:tc vMerge="1">
                  <a:txBody>
                    <a:bodyPr/>
                    <a:lstStyle/>
                    <a:p>
                      <a:endParaRPr lang="fr-CA"/>
                    </a:p>
                  </a:txBody>
                  <a:tcPr/>
                </a:tc>
                <a:tc>
                  <a:txBody>
                    <a:bodyPr/>
                    <a:lstStyle/>
                    <a:p>
                      <a:pPr algn="just">
                        <a:lnSpc>
                          <a:spcPct val="115000"/>
                        </a:lnSpc>
                        <a:spcAft>
                          <a:spcPts val="0"/>
                        </a:spcAft>
                      </a:pPr>
                      <a:r>
                        <a:rPr lang="fr-CA" sz="700">
                          <a:effectLst/>
                        </a:rPr>
                        <a:t>du 16 au 30</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H</a:t>
                      </a:r>
                      <a:endParaRPr lang="fr-CA" sz="80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a:effectLst/>
                        </a:rPr>
                        <a:t>Mai</a:t>
                      </a:r>
                      <a:endParaRPr lang="fr-CA" sz="80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dirty="0">
                          <a:effectLst/>
                        </a:rPr>
                        <a:t>du 1</a:t>
                      </a:r>
                      <a:r>
                        <a:rPr lang="fr-CA" sz="700" baseline="30000" dirty="0">
                          <a:effectLst/>
                        </a:rPr>
                        <a:t>e</a:t>
                      </a:r>
                      <a:r>
                        <a:rPr lang="fr-CA" sz="700" dirty="0">
                          <a:effectLst/>
                        </a:rPr>
                        <a:t> au 15</a:t>
                      </a:r>
                      <a:endParaRPr lang="fr-CA" sz="800" dirty="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J</a:t>
                      </a:r>
                      <a:endParaRPr lang="fr-CA" sz="800">
                        <a:effectLst/>
                        <a:latin typeface="Calibri"/>
                        <a:ea typeface="Calibri"/>
                        <a:cs typeface="Times New Roman"/>
                      </a:endParaRPr>
                    </a:p>
                  </a:txBody>
                  <a:tcPr marL="33216" marR="33216" marT="33213" marB="33213" anchor="ctr"/>
                </a:tc>
              </a:tr>
              <a:tr h="181386">
                <a:tc vMerge="1">
                  <a:txBody>
                    <a:bodyPr/>
                    <a:lstStyle/>
                    <a:p>
                      <a:endParaRPr lang="fr-CA"/>
                    </a:p>
                  </a:txBody>
                  <a:tcPr/>
                </a:tc>
                <a:tc>
                  <a:txBody>
                    <a:bodyPr/>
                    <a:lstStyle/>
                    <a:p>
                      <a:pPr algn="just">
                        <a:lnSpc>
                          <a:spcPct val="115000"/>
                        </a:lnSpc>
                        <a:spcAft>
                          <a:spcPts val="0"/>
                        </a:spcAft>
                      </a:pPr>
                      <a:r>
                        <a:rPr lang="fr-CA" sz="700">
                          <a:effectLst/>
                        </a:rPr>
                        <a:t>du 16 au 31</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K</a:t>
                      </a:r>
                      <a:endParaRPr lang="fr-CA" sz="80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a:effectLst/>
                        </a:rPr>
                        <a:t>Juin</a:t>
                      </a:r>
                      <a:endParaRPr lang="fr-CA" sz="80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a:effectLst/>
                        </a:rPr>
                        <a:t>du 1</a:t>
                      </a:r>
                      <a:r>
                        <a:rPr lang="fr-CA" sz="700" baseline="30000">
                          <a:effectLst/>
                        </a:rPr>
                        <a:t>e</a:t>
                      </a:r>
                      <a:r>
                        <a:rPr lang="fr-CA" sz="700">
                          <a:effectLst/>
                        </a:rPr>
                        <a:t> au 15</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L</a:t>
                      </a:r>
                      <a:endParaRPr lang="fr-CA" sz="800">
                        <a:effectLst/>
                        <a:latin typeface="Calibri"/>
                        <a:ea typeface="Calibri"/>
                        <a:cs typeface="Times New Roman"/>
                      </a:endParaRPr>
                    </a:p>
                  </a:txBody>
                  <a:tcPr marL="33216" marR="33216" marT="33213" marB="33213" anchor="ctr"/>
                </a:tc>
              </a:tr>
              <a:tr h="181386">
                <a:tc vMerge="1">
                  <a:txBody>
                    <a:bodyPr/>
                    <a:lstStyle/>
                    <a:p>
                      <a:endParaRPr lang="fr-CA"/>
                    </a:p>
                  </a:txBody>
                  <a:tcPr/>
                </a:tc>
                <a:tc>
                  <a:txBody>
                    <a:bodyPr/>
                    <a:lstStyle/>
                    <a:p>
                      <a:pPr algn="just">
                        <a:lnSpc>
                          <a:spcPct val="115000"/>
                        </a:lnSpc>
                        <a:spcAft>
                          <a:spcPts val="0"/>
                        </a:spcAft>
                      </a:pPr>
                      <a:r>
                        <a:rPr lang="fr-CA" sz="700">
                          <a:effectLst/>
                        </a:rPr>
                        <a:t>du 16 au 30</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M</a:t>
                      </a:r>
                      <a:endParaRPr lang="fr-CA" sz="80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a:effectLst/>
                        </a:rPr>
                        <a:t>Juillet</a:t>
                      </a:r>
                      <a:endParaRPr lang="fr-CA" sz="80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dirty="0">
                          <a:effectLst/>
                        </a:rPr>
                        <a:t>du 1</a:t>
                      </a:r>
                      <a:r>
                        <a:rPr lang="fr-CA" sz="700" baseline="30000" dirty="0">
                          <a:effectLst/>
                        </a:rPr>
                        <a:t>e</a:t>
                      </a:r>
                      <a:r>
                        <a:rPr lang="fr-CA" sz="700" dirty="0">
                          <a:effectLst/>
                        </a:rPr>
                        <a:t> au 15</a:t>
                      </a:r>
                      <a:endParaRPr lang="fr-CA" sz="800" dirty="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N</a:t>
                      </a:r>
                      <a:endParaRPr lang="fr-CA" sz="800">
                        <a:effectLst/>
                        <a:latin typeface="Calibri"/>
                        <a:ea typeface="Calibri"/>
                        <a:cs typeface="Times New Roman"/>
                      </a:endParaRPr>
                    </a:p>
                  </a:txBody>
                  <a:tcPr marL="33216" marR="33216" marT="33213" marB="33213" anchor="ctr"/>
                </a:tc>
              </a:tr>
              <a:tr h="181386">
                <a:tc vMerge="1">
                  <a:txBody>
                    <a:bodyPr/>
                    <a:lstStyle/>
                    <a:p>
                      <a:endParaRPr lang="fr-CA"/>
                    </a:p>
                  </a:txBody>
                  <a:tcPr/>
                </a:tc>
                <a:tc>
                  <a:txBody>
                    <a:bodyPr/>
                    <a:lstStyle/>
                    <a:p>
                      <a:pPr algn="just">
                        <a:lnSpc>
                          <a:spcPct val="115000"/>
                        </a:lnSpc>
                        <a:spcAft>
                          <a:spcPts val="0"/>
                        </a:spcAft>
                      </a:pPr>
                      <a:r>
                        <a:rPr lang="fr-CA" sz="700">
                          <a:effectLst/>
                        </a:rPr>
                        <a:t>du 16 au 31</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O</a:t>
                      </a:r>
                      <a:endParaRPr lang="fr-CA" sz="80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a:effectLst/>
                        </a:rPr>
                        <a:t>Août</a:t>
                      </a:r>
                      <a:endParaRPr lang="fr-CA" sz="80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a:effectLst/>
                        </a:rPr>
                        <a:t>du 1</a:t>
                      </a:r>
                      <a:r>
                        <a:rPr lang="fr-CA" sz="700" baseline="30000">
                          <a:effectLst/>
                        </a:rPr>
                        <a:t>e</a:t>
                      </a:r>
                      <a:r>
                        <a:rPr lang="fr-CA" sz="700">
                          <a:effectLst/>
                        </a:rPr>
                        <a:t> au 15</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P</a:t>
                      </a:r>
                      <a:endParaRPr lang="fr-CA" sz="800">
                        <a:effectLst/>
                        <a:latin typeface="Calibri"/>
                        <a:ea typeface="Calibri"/>
                        <a:cs typeface="Times New Roman"/>
                      </a:endParaRPr>
                    </a:p>
                  </a:txBody>
                  <a:tcPr marL="33216" marR="33216" marT="33213" marB="33213" anchor="ctr"/>
                </a:tc>
              </a:tr>
              <a:tr h="181386">
                <a:tc vMerge="1">
                  <a:txBody>
                    <a:bodyPr/>
                    <a:lstStyle/>
                    <a:p>
                      <a:endParaRPr lang="fr-CA"/>
                    </a:p>
                  </a:txBody>
                  <a:tcPr/>
                </a:tc>
                <a:tc>
                  <a:txBody>
                    <a:bodyPr/>
                    <a:lstStyle/>
                    <a:p>
                      <a:pPr algn="just">
                        <a:lnSpc>
                          <a:spcPct val="115000"/>
                        </a:lnSpc>
                        <a:spcAft>
                          <a:spcPts val="0"/>
                        </a:spcAft>
                      </a:pPr>
                      <a:r>
                        <a:rPr lang="fr-CA" sz="700">
                          <a:effectLst/>
                        </a:rPr>
                        <a:t>du 16 au 31</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Q</a:t>
                      </a:r>
                      <a:endParaRPr lang="fr-CA" sz="80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a:effectLst/>
                        </a:rPr>
                        <a:t>Septembre</a:t>
                      </a:r>
                      <a:endParaRPr lang="fr-CA" sz="80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a:effectLst/>
                        </a:rPr>
                        <a:t>du 1</a:t>
                      </a:r>
                      <a:r>
                        <a:rPr lang="fr-CA" sz="700" baseline="30000">
                          <a:effectLst/>
                        </a:rPr>
                        <a:t>e</a:t>
                      </a:r>
                      <a:r>
                        <a:rPr lang="fr-CA" sz="700">
                          <a:effectLst/>
                        </a:rPr>
                        <a:t> au 15</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R</a:t>
                      </a:r>
                      <a:endParaRPr lang="fr-CA" sz="800">
                        <a:effectLst/>
                        <a:latin typeface="Calibri"/>
                        <a:ea typeface="Calibri"/>
                        <a:cs typeface="Times New Roman"/>
                      </a:endParaRPr>
                    </a:p>
                  </a:txBody>
                  <a:tcPr marL="33216" marR="33216" marT="33213" marB="33213" anchor="ctr"/>
                </a:tc>
              </a:tr>
              <a:tr h="181386">
                <a:tc vMerge="1">
                  <a:txBody>
                    <a:bodyPr/>
                    <a:lstStyle/>
                    <a:p>
                      <a:endParaRPr lang="fr-CA"/>
                    </a:p>
                  </a:txBody>
                  <a:tcPr/>
                </a:tc>
                <a:tc>
                  <a:txBody>
                    <a:bodyPr/>
                    <a:lstStyle/>
                    <a:p>
                      <a:pPr algn="just">
                        <a:lnSpc>
                          <a:spcPct val="115000"/>
                        </a:lnSpc>
                        <a:spcAft>
                          <a:spcPts val="0"/>
                        </a:spcAft>
                      </a:pPr>
                      <a:r>
                        <a:rPr lang="fr-CA" sz="700">
                          <a:effectLst/>
                        </a:rPr>
                        <a:t>du 16 au 30</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S</a:t>
                      </a:r>
                      <a:endParaRPr lang="fr-CA" sz="80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dirty="0">
                          <a:effectLst/>
                        </a:rPr>
                        <a:t>Octobre</a:t>
                      </a:r>
                      <a:endParaRPr lang="fr-CA" sz="800" dirty="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a:effectLst/>
                        </a:rPr>
                        <a:t>du 1</a:t>
                      </a:r>
                      <a:r>
                        <a:rPr lang="fr-CA" sz="700" baseline="30000">
                          <a:effectLst/>
                        </a:rPr>
                        <a:t>e</a:t>
                      </a:r>
                      <a:r>
                        <a:rPr lang="fr-CA" sz="700">
                          <a:effectLst/>
                        </a:rPr>
                        <a:t> au 15</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T</a:t>
                      </a:r>
                      <a:endParaRPr lang="fr-CA" sz="800">
                        <a:effectLst/>
                        <a:latin typeface="Calibri"/>
                        <a:ea typeface="Calibri"/>
                        <a:cs typeface="Times New Roman"/>
                      </a:endParaRPr>
                    </a:p>
                  </a:txBody>
                  <a:tcPr marL="33216" marR="33216" marT="33213" marB="33213" anchor="ctr"/>
                </a:tc>
              </a:tr>
              <a:tr h="181386">
                <a:tc vMerge="1">
                  <a:txBody>
                    <a:bodyPr/>
                    <a:lstStyle/>
                    <a:p>
                      <a:endParaRPr lang="fr-CA"/>
                    </a:p>
                  </a:txBody>
                  <a:tcPr/>
                </a:tc>
                <a:tc>
                  <a:txBody>
                    <a:bodyPr/>
                    <a:lstStyle/>
                    <a:p>
                      <a:pPr algn="just">
                        <a:lnSpc>
                          <a:spcPct val="115000"/>
                        </a:lnSpc>
                        <a:spcAft>
                          <a:spcPts val="0"/>
                        </a:spcAft>
                      </a:pPr>
                      <a:r>
                        <a:rPr lang="fr-CA" sz="700">
                          <a:effectLst/>
                        </a:rPr>
                        <a:t>du 16 au 31</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U</a:t>
                      </a:r>
                      <a:endParaRPr lang="fr-CA" sz="80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a:effectLst/>
                        </a:rPr>
                        <a:t>Novembre</a:t>
                      </a:r>
                      <a:endParaRPr lang="fr-CA" sz="80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a:effectLst/>
                        </a:rPr>
                        <a:t>du 1</a:t>
                      </a:r>
                      <a:r>
                        <a:rPr lang="fr-CA" sz="700" baseline="30000">
                          <a:effectLst/>
                        </a:rPr>
                        <a:t>e</a:t>
                      </a:r>
                      <a:r>
                        <a:rPr lang="fr-CA" sz="700">
                          <a:effectLst/>
                        </a:rPr>
                        <a:t> au 15</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V</a:t>
                      </a:r>
                      <a:endParaRPr lang="fr-CA" sz="800">
                        <a:effectLst/>
                        <a:latin typeface="Calibri"/>
                        <a:ea typeface="Calibri"/>
                        <a:cs typeface="Times New Roman"/>
                      </a:endParaRPr>
                    </a:p>
                  </a:txBody>
                  <a:tcPr marL="33216" marR="33216" marT="33213" marB="33213" anchor="ctr"/>
                </a:tc>
              </a:tr>
              <a:tr h="181386">
                <a:tc vMerge="1">
                  <a:txBody>
                    <a:bodyPr/>
                    <a:lstStyle/>
                    <a:p>
                      <a:endParaRPr lang="fr-CA"/>
                    </a:p>
                  </a:txBody>
                  <a:tcPr/>
                </a:tc>
                <a:tc>
                  <a:txBody>
                    <a:bodyPr/>
                    <a:lstStyle/>
                    <a:p>
                      <a:pPr algn="just">
                        <a:lnSpc>
                          <a:spcPct val="115000"/>
                        </a:lnSpc>
                        <a:spcAft>
                          <a:spcPts val="0"/>
                        </a:spcAft>
                      </a:pPr>
                      <a:r>
                        <a:rPr lang="fr-CA" sz="700">
                          <a:effectLst/>
                        </a:rPr>
                        <a:t>du 16 au 30</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W</a:t>
                      </a:r>
                      <a:endParaRPr lang="fr-CA" sz="800">
                        <a:effectLst/>
                        <a:latin typeface="Calibri"/>
                        <a:ea typeface="Calibri"/>
                        <a:cs typeface="Times New Roman"/>
                      </a:endParaRPr>
                    </a:p>
                  </a:txBody>
                  <a:tcPr marL="33216" marR="33216" marT="33213" marB="33213" anchor="ctr"/>
                </a:tc>
              </a:tr>
              <a:tr h="181386">
                <a:tc rowSpan="2">
                  <a:txBody>
                    <a:bodyPr/>
                    <a:lstStyle/>
                    <a:p>
                      <a:pPr algn="ctr">
                        <a:lnSpc>
                          <a:spcPct val="115000"/>
                        </a:lnSpc>
                        <a:spcAft>
                          <a:spcPts val="0"/>
                        </a:spcAft>
                      </a:pPr>
                      <a:r>
                        <a:rPr lang="fr-CA" sz="700">
                          <a:effectLst/>
                        </a:rPr>
                        <a:t>Décembre</a:t>
                      </a:r>
                      <a:endParaRPr lang="fr-CA" sz="800">
                        <a:effectLst/>
                        <a:latin typeface="Calibri"/>
                        <a:ea typeface="Calibri"/>
                        <a:cs typeface="Times New Roman"/>
                      </a:endParaRPr>
                    </a:p>
                  </a:txBody>
                  <a:tcPr marL="33216" marR="33216" marT="33213" marB="33213" anchor="ctr"/>
                </a:tc>
                <a:tc>
                  <a:txBody>
                    <a:bodyPr/>
                    <a:lstStyle/>
                    <a:p>
                      <a:pPr algn="just">
                        <a:lnSpc>
                          <a:spcPct val="115000"/>
                        </a:lnSpc>
                        <a:spcAft>
                          <a:spcPts val="0"/>
                        </a:spcAft>
                      </a:pPr>
                      <a:r>
                        <a:rPr lang="fr-CA" sz="700">
                          <a:effectLst/>
                        </a:rPr>
                        <a:t>du 1</a:t>
                      </a:r>
                      <a:r>
                        <a:rPr lang="fr-CA" sz="700" baseline="30000">
                          <a:effectLst/>
                        </a:rPr>
                        <a:t>e</a:t>
                      </a:r>
                      <a:r>
                        <a:rPr lang="fr-CA" sz="700">
                          <a:effectLst/>
                        </a:rPr>
                        <a:t> au 15</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a:effectLst/>
                        </a:rPr>
                        <a:t>X</a:t>
                      </a:r>
                      <a:endParaRPr lang="fr-CA" sz="800">
                        <a:effectLst/>
                        <a:latin typeface="Calibri"/>
                        <a:ea typeface="Calibri"/>
                        <a:cs typeface="Times New Roman"/>
                      </a:endParaRPr>
                    </a:p>
                  </a:txBody>
                  <a:tcPr marL="33216" marR="33216" marT="33213" marB="33213" anchor="ctr"/>
                </a:tc>
              </a:tr>
              <a:tr h="181386">
                <a:tc vMerge="1">
                  <a:txBody>
                    <a:bodyPr/>
                    <a:lstStyle/>
                    <a:p>
                      <a:endParaRPr lang="fr-CA"/>
                    </a:p>
                  </a:txBody>
                  <a:tcPr/>
                </a:tc>
                <a:tc>
                  <a:txBody>
                    <a:bodyPr/>
                    <a:lstStyle/>
                    <a:p>
                      <a:pPr algn="just">
                        <a:lnSpc>
                          <a:spcPct val="115000"/>
                        </a:lnSpc>
                        <a:spcAft>
                          <a:spcPts val="0"/>
                        </a:spcAft>
                      </a:pPr>
                      <a:r>
                        <a:rPr lang="fr-CA" sz="700">
                          <a:effectLst/>
                        </a:rPr>
                        <a:t>du 16 au 31</a:t>
                      </a:r>
                      <a:endParaRPr lang="fr-CA" sz="800">
                        <a:effectLst/>
                        <a:latin typeface="Calibri"/>
                        <a:ea typeface="Calibri"/>
                        <a:cs typeface="Times New Roman"/>
                      </a:endParaRPr>
                    </a:p>
                  </a:txBody>
                  <a:tcPr marL="33216" marR="33216" marT="33213" marB="33213" anchor="ctr"/>
                </a:tc>
                <a:tc>
                  <a:txBody>
                    <a:bodyPr/>
                    <a:lstStyle/>
                    <a:p>
                      <a:pPr algn="ctr">
                        <a:lnSpc>
                          <a:spcPct val="115000"/>
                        </a:lnSpc>
                        <a:spcAft>
                          <a:spcPts val="0"/>
                        </a:spcAft>
                      </a:pPr>
                      <a:r>
                        <a:rPr lang="fr-CA" sz="700" dirty="0">
                          <a:effectLst/>
                        </a:rPr>
                        <a:t>Y</a:t>
                      </a:r>
                      <a:endParaRPr lang="fr-CA" sz="800" dirty="0">
                        <a:effectLst/>
                        <a:latin typeface="Calibri"/>
                        <a:ea typeface="Calibri"/>
                        <a:cs typeface="Times New Roman"/>
                      </a:endParaRPr>
                    </a:p>
                  </a:txBody>
                  <a:tcPr marL="33216" marR="33216" marT="33213" marB="33213" anchor="ctr"/>
                </a:tc>
              </a:tr>
            </a:tbl>
          </a:graphicData>
        </a:graphic>
      </p:graphicFrame>
      <p:sp>
        <p:nvSpPr>
          <p:cNvPr id="7" name="Titre 1"/>
          <p:cNvSpPr txBox="1">
            <a:spLocks/>
          </p:cNvSpPr>
          <p:nvPr/>
        </p:nvSpPr>
        <p:spPr>
          <a:xfrm>
            <a:off x="611560" y="620688"/>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Comment nomme-t-on une comète?</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8" name="Picture 4" descr="http://www.decouvertedelunivers.ca/images/faaq.jpg"/>
          <p:cNvPicPr>
            <a:picLocks noChangeAspect="1" noChangeArrowheads="1"/>
          </p:cNvPicPr>
          <p:nvPr/>
        </p:nvPicPr>
        <p:blipFill>
          <a:blip r:embed="rId3" cstate="print"/>
          <a:srcRect/>
          <a:stretch>
            <a:fillRect/>
          </a:stretch>
        </p:blipFill>
        <p:spPr bwMode="auto">
          <a:xfrm>
            <a:off x="7020272" y="620688"/>
            <a:ext cx="1381125" cy="628651"/>
          </a:xfrm>
          <a:prstGeom prst="rect">
            <a:avLst/>
          </a:prstGeom>
          <a:noFill/>
        </p:spPr>
      </p:pic>
    </p:spTree>
    <p:extLst>
      <p:ext uri="{BB962C8B-B14F-4D97-AF65-F5344CB8AC3E}">
        <p14:creationId xmlns:p14="http://schemas.microsoft.com/office/powerpoint/2010/main" val="2120419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611560" y="620688"/>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defRPr/>
            </a:pPr>
            <a:r>
              <a:rPr lang="fr-CA" sz="2800" b="1" i="1" dirty="0">
                <a:effectLst>
                  <a:outerShdw blurRad="31750" dist="25400" dir="5400000" algn="tl" rotWithShape="0">
                    <a:srgbClr val="000000">
                      <a:alpha val="25000"/>
                    </a:srgbClr>
                  </a:outerShdw>
                </a:effectLst>
              </a:rPr>
              <a:t>Comment nomme-t-on une comète</a:t>
            </a:r>
            <a:r>
              <a:rPr lang="fr-CA" sz="2800" b="1" i="1" dirty="0" smtClean="0">
                <a:effectLst>
                  <a:outerShdw blurRad="31750" dist="25400" dir="5400000" algn="tl" rotWithShape="0">
                    <a:srgbClr val="000000">
                      <a:alpha val="25000"/>
                    </a:srgbClr>
                  </a:outerShdw>
                </a:effectLst>
              </a:rPr>
              <a:t>?</a:t>
            </a:r>
            <a:endParaRPr lang="fr-FR" sz="2800" dirty="0"/>
          </a:p>
        </p:txBody>
      </p:sp>
      <p:pic>
        <p:nvPicPr>
          <p:cNvPr id="8"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9" name="Espace réservé du contenu 2"/>
          <p:cNvSpPr>
            <a:spLocks noGrp="1"/>
          </p:cNvSpPr>
          <p:nvPr>
            <p:ph sz="quarter" idx="4294967295"/>
          </p:nvPr>
        </p:nvSpPr>
        <p:spPr>
          <a:xfrm>
            <a:off x="323528" y="1556792"/>
            <a:ext cx="8496944" cy="4525963"/>
          </a:xfrm>
          <a:prstGeom prst="rect">
            <a:avLst/>
          </a:prstGeom>
        </p:spPr>
        <p:txBody>
          <a:bodyPr>
            <a:normAutofit fontScale="92500" lnSpcReduction="10000"/>
          </a:bodyPr>
          <a:lstStyle/>
          <a:p>
            <a:pPr eaLnBrk="1" fontAlgn="auto" hangingPunct="1">
              <a:buFont typeface="Arial" pitchFamily="34" charset="0"/>
              <a:buChar char="•"/>
              <a:defRPr/>
            </a:pPr>
            <a:r>
              <a:rPr lang="fr-FR" sz="1600" dirty="0" smtClean="0"/>
              <a:t>Par exemple, pour la comète :   C/1995 O1 (Hale-Bopp</a:t>
            </a:r>
            <a:r>
              <a:rPr lang="fr-FR" sz="1600" dirty="0"/>
              <a:t>)</a:t>
            </a:r>
            <a:endParaRPr lang="fr-CA" sz="1600" dirty="0" smtClean="0"/>
          </a:p>
          <a:p>
            <a:pPr marL="0" indent="0" eaLnBrk="1" fontAlgn="auto" hangingPunct="1">
              <a:buFont typeface="Arial" pitchFamily="34" charset="0"/>
              <a:buNone/>
              <a:defRPr/>
            </a:pPr>
            <a:endParaRPr lang="fr-CA" sz="1600" dirty="0" smtClean="0"/>
          </a:p>
          <a:p>
            <a:pPr lvl="1" eaLnBrk="1" fontAlgn="auto" hangingPunct="1">
              <a:buFont typeface="Arial" pitchFamily="34" charset="0"/>
              <a:buChar char="•"/>
              <a:defRPr/>
            </a:pPr>
            <a:r>
              <a:rPr lang="fr-FR" sz="1600" dirty="0" smtClean="0"/>
              <a:t>C/ indique qu'il s'agit d'une comète à longue période (éventuellement non périodique);</a:t>
            </a:r>
            <a:endParaRPr lang="fr-CA" sz="1600" dirty="0" smtClean="0"/>
          </a:p>
          <a:p>
            <a:pPr lvl="1" eaLnBrk="1" fontAlgn="auto" hangingPunct="1">
              <a:buFont typeface="Arial" pitchFamily="34" charset="0"/>
              <a:buChar char="•"/>
              <a:defRPr/>
            </a:pPr>
            <a:r>
              <a:rPr lang="fr-FR" sz="1600" dirty="0" smtClean="0"/>
              <a:t>1995 indique que la comète a été découverte en 1995;</a:t>
            </a:r>
            <a:endParaRPr lang="fr-CA" sz="1600" dirty="0" smtClean="0"/>
          </a:p>
          <a:p>
            <a:pPr lvl="1" eaLnBrk="1" fontAlgn="auto" hangingPunct="1">
              <a:buFont typeface="Arial" pitchFamily="34" charset="0"/>
              <a:buChar char="•"/>
              <a:defRPr/>
            </a:pPr>
            <a:r>
              <a:rPr lang="fr-FR" sz="1600" dirty="0" smtClean="0"/>
              <a:t>O indique qu'elle a été découverte au cours de la deuxième quinzaine de juillet;</a:t>
            </a:r>
            <a:endParaRPr lang="fr-CA" sz="1600" dirty="0" smtClean="0"/>
          </a:p>
          <a:p>
            <a:pPr lvl="1" eaLnBrk="1" fontAlgn="auto" hangingPunct="1">
              <a:buFont typeface="Arial" pitchFamily="34" charset="0"/>
              <a:buChar char="•"/>
              <a:defRPr/>
            </a:pPr>
            <a:r>
              <a:rPr lang="fr-FR" sz="1600" dirty="0" smtClean="0"/>
              <a:t>1 indique qu'il s'agit de la première comète découverte au cours de cette quinzaine;</a:t>
            </a:r>
            <a:endParaRPr lang="fr-CA" sz="1600" dirty="0" smtClean="0"/>
          </a:p>
          <a:p>
            <a:pPr lvl="1" eaLnBrk="1" fontAlgn="auto" hangingPunct="1">
              <a:buFont typeface="Arial" pitchFamily="34" charset="0"/>
              <a:buChar char="•"/>
              <a:defRPr/>
            </a:pPr>
            <a:r>
              <a:rPr lang="fr-FR" sz="1600" dirty="0" smtClean="0"/>
              <a:t>Hale-Bopp est le nom de ses deux découvreurs (Alan Hale et Thomas Bopp).</a:t>
            </a:r>
            <a:endParaRPr lang="fr-CA" sz="1600" dirty="0" smtClean="0"/>
          </a:p>
          <a:p>
            <a:pPr marL="0" indent="0" eaLnBrk="1" fontAlgn="auto" hangingPunct="1">
              <a:buFont typeface="Arial" pitchFamily="34" charset="0"/>
              <a:buNone/>
              <a:defRPr/>
            </a:pPr>
            <a:r>
              <a:rPr lang="fr-FR" sz="1600" dirty="0" smtClean="0"/>
              <a:t> </a:t>
            </a:r>
            <a:endParaRPr lang="fr-CA" sz="1600" dirty="0" smtClean="0"/>
          </a:p>
          <a:p>
            <a:pPr eaLnBrk="1" fontAlgn="auto" hangingPunct="1">
              <a:buFont typeface="Arial" pitchFamily="34" charset="0"/>
              <a:buChar char="•"/>
              <a:defRPr/>
            </a:pPr>
            <a:r>
              <a:rPr lang="fr-FR" sz="1600" dirty="0" smtClean="0"/>
              <a:t>Lorsqu'un astronome découvre plusieurs comètes, un numéro est ajouté après le nom (comète Hartley 2).</a:t>
            </a:r>
            <a:endParaRPr lang="fr-CA" sz="1600" dirty="0" smtClean="0"/>
          </a:p>
          <a:p>
            <a:pPr eaLnBrk="1" fontAlgn="auto" hangingPunct="1">
              <a:buFont typeface="Arial" pitchFamily="34" charset="0"/>
              <a:buChar char="•"/>
              <a:defRPr/>
            </a:pPr>
            <a:endParaRPr lang="fr-CA" sz="1600" dirty="0" smtClean="0"/>
          </a:p>
          <a:p>
            <a:pPr eaLnBrk="1" fontAlgn="auto" hangingPunct="1">
              <a:buFont typeface="Arial" pitchFamily="34" charset="0"/>
              <a:buChar char="•"/>
              <a:defRPr/>
            </a:pPr>
            <a:r>
              <a:rPr lang="fr-FR" sz="1600" dirty="0" smtClean="0"/>
              <a:t>Pour les comètes périodiques dont le retour a été observé au moins une fois, la désignation subit une légère modification.</a:t>
            </a:r>
            <a:r>
              <a:rPr lang="fr-FR" sz="1600" baseline="30000" dirty="0" smtClean="0"/>
              <a:t> </a:t>
            </a:r>
          </a:p>
          <a:p>
            <a:pPr marL="0" indent="0" eaLnBrk="1" fontAlgn="auto" hangingPunct="1">
              <a:buFont typeface="Arial" pitchFamily="34" charset="0"/>
              <a:buNone/>
              <a:defRPr/>
            </a:pPr>
            <a:endParaRPr lang="fr-CA" sz="1600" dirty="0" smtClean="0"/>
          </a:p>
          <a:p>
            <a:pPr eaLnBrk="1" fontAlgn="auto" hangingPunct="1">
              <a:buFont typeface="Arial" pitchFamily="34" charset="0"/>
              <a:buChar char="•"/>
              <a:defRPr/>
            </a:pPr>
            <a:r>
              <a:rPr lang="fr-CA" sz="1600" dirty="0" smtClean="0"/>
              <a:t>Pour les comètes à courte période dont on a déjà observé plus d'un retour, on conserve le nom du ou des découvreurs et on ajoute un nombre séquentiel devant le préfixe P/ (1P/Halley, 2P/</a:t>
            </a:r>
            <a:r>
              <a:rPr lang="fr-CA" sz="1600" dirty="0" err="1" smtClean="0"/>
              <a:t>Encke</a:t>
            </a:r>
            <a:r>
              <a:rPr lang="fr-CA" sz="1600" dirty="0" smtClean="0"/>
              <a:t>,...). Éventuellement, un autre nombre séquentiel peut suivre le nom du découvreur s'il a trouvé plusieurs comètes à courte période (100P/Hartley 1, 103P/Hartley 2, 110P/Hartley 3).</a:t>
            </a:r>
          </a:p>
          <a:p>
            <a:pPr marL="0" indent="0" eaLnBrk="1" fontAlgn="auto" hangingPunct="1">
              <a:buFont typeface="Arial" pitchFamily="34" charset="0"/>
              <a:buNone/>
              <a:defRPr/>
            </a:pPr>
            <a:endParaRPr lang="fr-CA" sz="1600" dirty="0" smtClean="0"/>
          </a:p>
          <a:p>
            <a:pPr eaLnBrk="1" fontAlgn="auto" hangingPunct="1">
              <a:buFont typeface="Arial" pitchFamily="34" charset="0"/>
              <a:buChar char="•"/>
              <a:defRPr/>
            </a:pPr>
            <a:endParaRPr lang="fr-CA" dirty="0"/>
          </a:p>
        </p:txBody>
      </p:sp>
    </p:spTree>
    <p:extLst>
      <p:ext uri="{BB962C8B-B14F-4D97-AF65-F5344CB8AC3E}">
        <p14:creationId xmlns:p14="http://schemas.microsoft.com/office/powerpoint/2010/main" val="2120419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http://users.skynet.be/deblauwe/general/imageg/image53.gif"/>
          <p:cNvPicPr>
            <a:picLocks noChangeAspect="1" noChangeArrowheads="1"/>
          </p:cNvPicPr>
          <p:nvPr/>
        </p:nvPicPr>
        <p:blipFill>
          <a:blip r:embed="rId3" cstate="print"/>
          <a:srcRect/>
          <a:stretch>
            <a:fillRect/>
          </a:stretch>
        </p:blipFill>
        <p:spPr bwMode="auto">
          <a:xfrm>
            <a:off x="1000125" y="1557338"/>
            <a:ext cx="6745288" cy="4464050"/>
          </a:xfrm>
          <a:prstGeom prst="rect">
            <a:avLst/>
          </a:prstGeom>
          <a:noFill/>
          <a:ln>
            <a:noFill/>
          </a:ln>
          <a:effectLst>
            <a:outerShdw blurRad="50800" dist="50800" dir="5400000" algn="ctr" rotWithShape="0">
              <a:srgbClr val="000000">
                <a:alpha val="86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6" name="Titre 1"/>
          <p:cNvSpPr txBox="1">
            <a:spLocks/>
          </p:cNvSpPr>
          <p:nvPr/>
        </p:nvSpPr>
        <p:spPr>
          <a:xfrm>
            <a:off x="611560" y="620688"/>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Évolution des comètes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596407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quarter" idx="4294967295"/>
          </p:nvPr>
        </p:nvSpPr>
        <p:spPr>
          <a:xfrm>
            <a:off x="858839" y="3284538"/>
            <a:ext cx="7529586" cy="2664742"/>
          </a:xfrm>
          <a:prstGeom prst="rect">
            <a:avLst/>
          </a:prstGeom>
        </p:spPr>
        <p:txBody>
          <a:bodyPr>
            <a:normAutofit fontScale="92500" lnSpcReduction="10000"/>
          </a:bodyPr>
          <a:lstStyle/>
          <a:p>
            <a:pPr eaLnBrk="1" fontAlgn="auto" hangingPunct="1">
              <a:spcAft>
                <a:spcPts val="0"/>
              </a:spcAft>
              <a:buFont typeface="Arial" pitchFamily="34" charset="0"/>
              <a:buChar char="•"/>
              <a:defRPr/>
            </a:pPr>
            <a:r>
              <a:rPr lang="fr-CA" sz="1800" dirty="0" smtClean="0"/>
              <a:t>Les lignes de champ magnétique du Système solaire sont perturbées par le passage du noyau cométaire (A).</a:t>
            </a:r>
          </a:p>
          <a:p>
            <a:pPr eaLnBrk="1" fontAlgn="auto" hangingPunct="1">
              <a:spcAft>
                <a:spcPts val="0"/>
              </a:spcAft>
              <a:buFont typeface="Arial" pitchFamily="34" charset="0"/>
              <a:buChar char="•"/>
              <a:defRPr/>
            </a:pPr>
            <a:endParaRPr lang="fr-CA" sz="1800" dirty="0" smtClean="0"/>
          </a:p>
          <a:p>
            <a:pPr eaLnBrk="1" fontAlgn="auto" hangingPunct="1">
              <a:spcAft>
                <a:spcPts val="0"/>
              </a:spcAft>
              <a:buFont typeface="Arial" pitchFamily="34" charset="0"/>
              <a:buChar char="•"/>
              <a:defRPr/>
            </a:pPr>
            <a:r>
              <a:rPr lang="fr-CA" sz="1800" dirty="0" smtClean="0"/>
              <a:t>Les lignes de champ se replient autour du noyau (B). </a:t>
            </a:r>
          </a:p>
          <a:p>
            <a:pPr marL="0" indent="0" eaLnBrk="1" fontAlgn="auto" hangingPunct="1">
              <a:spcAft>
                <a:spcPts val="0"/>
              </a:spcAft>
              <a:buFont typeface="Arial" pitchFamily="34" charset="0"/>
              <a:buNone/>
              <a:defRPr/>
            </a:pPr>
            <a:endParaRPr lang="fr-CA" sz="1800" dirty="0" smtClean="0"/>
          </a:p>
          <a:p>
            <a:pPr eaLnBrk="1" fontAlgn="auto" hangingPunct="1">
              <a:spcAft>
                <a:spcPts val="0"/>
              </a:spcAft>
              <a:buFont typeface="Arial" pitchFamily="34" charset="0"/>
              <a:buChar char="•"/>
              <a:defRPr/>
            </a:pPr>
            <a:r>
              <a:rPr lang="fr-CA" sz="1800" dirty="0" smtClean="0"/>
              <a:t>Les lignes se disposent donc de part et d’autre du noyau et sont dirigées en direction opposée du Soleil (C et D).</a:t>
            </a:r>
          </a:p>
          <a:p>
            <a:pPr eaLnBrk="1" fontAlgn="auto" hangingPunct="1">
              <a:spcAft>
                <a:spcPts val="0"/>
              </a:spcAft>
              <a:buFont typeface="Arial" pitchFamily="34" charset="0"/>
              <a:buChar char="•"/>
              <a:defRPr/>
            </a:pPr>
            <a:endParaRPr lang="fr-CA" sz="1800" dirty="0" smtClean="0"/>
          </a:p>
          <a:p>
            <a:pPr eaLnBrk="1" fontAlgn="auto" hangingPunct="1">
              <a:spcAft>
                <a:spcPts val="0"/>
              </a:spcAft>
              <a:buFont typeface="Arial" pitchFamily="34" charset="0"/>
              <a:buChar char="•"/>
              <a:defRPr/>
            </a:pPr>
            <a:r>
              <a:rPr lang="fr-CA" sz="1800" dirty="0" smtClean="0"/>
              <a:t>Les radicaux éjectés par le noyau sont prisonniers des lignes de champ et sont donc disposés dans une direction opposée au Soleil !</a:t>
            </a:r>
          </a:p>
        </p:txBody>
      </p:sp>
      <p:pic>
        <p:nvPicPr>
          <p:cNvPr id="22532" name="Picture 2" descr="http://ase.tufts.edu/cosmos/pictures/Chapter12/Fig12_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556792"/>
            <a:ext cx="5688806" cy="168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7" name="Titre 1"/>
          <p:cNvSpPr txBox="1">
            <a:spLocks/>
          </p:cNvSpPr>
          <p:nvPr/>
        </p:nvSpPr>
        <p:spPr>
          <a:xfrm>
            <a:off x="611560" y="620688"/>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Perturbation magnétique des comètes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3566080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5292080" y="1988840"/>
            <a:ext cx="3106737" cy="1584077"/>
          </a:xfrm>
          <a:prstGeom prst="rect">
            <a:avLst/>
          </a:prstGeom>
        </p:spPr>
        <p:txBody>
          <a:bodyPr>
            <a:normAutofit/>
          </a:bodyPr>
          <a:lstStyle/>
          <a:p>
            <a:pPr marL="0" indent="0" eaLnBrk="1" fontAlgn="auto" hangingPunct="1">
              <a:buFont typeface="Arial" pitchFamily="34" charset="0"/>
              <a:buNone/>
              <a:defRPr/>
            </a:pPr>
            <a:r>
              <a:rPr lang="fr-CA" sz="1800" dirty="0" smtClean="0"/>
              <a:t>Les radicaux éjectés par le noyau sont prisonniers des lignes de champ magnétique.</a:t>
            </a:r>
            <a:endParaRPr lang="fr-CA" sz="1800" dirty="0"/>
          </a:p>
        </p:txBody>
      </p:sp>
      <p:pic>
        <p:nvPicPr>
          <p:cNvPr id="23556" name="Image 5" descr="C:\Documents and Settings\HP_Administrateur\Mes documents\Mes numérisations\2013-03 (mars)\Numériser0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988840"/>
            <a:ext cx="35179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p:cNvSpPr>
          <p:nvPr/>
        </p:nvSpPr>
        <p:spPr>
          <a:xfrm>
            <a:off x="611560" y="620688"/>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Halo cométaire</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7"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pic>
        <p:nvPicPr>
          <p:cNvPr id="1026" name="Picture 2" descr="http://www.cs.cmu.edu/~pane/holmes/17P_Holmes_2007_12_18_detail.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2982" y="3429001"/>
            <a:ext cx="2789214"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5443453" y="5755773"/>
            <a:ext cx="24482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cs typeface="Arial" charset="0"/>
              </a:rPr>
              <a:t>Comète 17P/Holmes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photos par  John Pane</a:t>
            </a:r>
            <a:br>
              <a:rPr kumimoji="0" lang="fr-FR" sz="1400" b="0" i="0" u="none" strike="noStrike" cap="none" normalizeH="0" baseline="0" dirty="0" smtClean="0">
                <a:ln>
                  <a:noFill/>
                </a:ln>
                <a:solidFill>
                  <a:schemeClr val="tx1"/>
                </a:solidFill>
                <a:effectLst/>
                <a:latin typeface="Arial" charset="0"/>
                <a:cs typeface="Arial" charset="0"/>
              </a:rPr>
            </a:br>
            <a:r>
              <a:rPr kumimoji="0" lang="fr-FR" sz="1400" b="0" i="0" u="none" strike="noStrike" cap="none" normalizeH="0" baseline="0" dirty="0" smtClean="0">
                <a:ln>
                  <a:noFill/>
                </a:ln>
                <a:solidFill>
                  <a:schemeClr val="tx1"/>
                </a:solidFill>
                <a:effectLst/>
                <a:latin typeface="Arial" charset="0"/>
                <a:cs typeface="Arial" charset="0"/>
              </a:rPr>
              <a:t>Octobre 2007 - Mars 2008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891056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Image 2" descr="C:\Documents and Settings\HP_Administrateur\Mes documents\Mes numérisations\2013-03 (mars)\Numériser0002.jpg"/>
          <p:cNvPicPr>
            <a:picLocks noChangeAspect="1" noChangeArrowheads="1"/>
          </p:cNvPicPr>
          <p:nvPr/>
        </p:nvPicPr>
        <p:blipFill>
          <a:blip r:embed="rId3" cstate="print">
            <a:extLst>
              <a:ext uri="{28A0092B-C50C-407E-A947-70E740481C1C}">
                <a14:useLocalDpi xmlns:a14="http://schemas.microsoft.com/office/drawing/2010/main" val="0"/>
              </a:ext>
            </a:extLst>
          </a:blip>
          <a:srcRect l="3600" t="57985" b="3267"/>
          <a:stretch>
            <a:fillRect/>
          </a:stretch>
        </p:blipFill>
        <p:spPr bwMode="auto">
          <a:xfrm>
            <a:off x="684213" y="1844675"/>
            <a:ext cx="79629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txBox="1">
            <a:spLocks/>
          </p:cNvSpPr>
          <p:nvPr/>
        </p:nvSpPr>
        <p:spPr>
          <a:xfrm>
            <a:off x="611560" y="620688"/>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Champ magnétique de la queue</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3295574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RQUEhQVFRQVFBQVFxcXFBQUFxcUFBcVFxQUFxQXHCYeFxwjGhQXHy8gJCcpLCwsFx4xNTAqNSYrLCkBCQoKDgwOGg8PGiwkHCQpLCwsLCwsLCwsLCwsLCwsLCwsLCksLCwpLCwsLCwsLCwsLCwsLCwsLCwsLCwsLCwsLP/AABEIAIwBaQMBIgACEQEDEQH/xAAbAAADAQEBAQEAAAAAAAAAAAAAAQIDBAUGB//EADMQAAICAQMBBQcDAwUAAAAAAAABAhEDBBIhMQVBUWHwBhNxgaGxwZHh8SIy0QcVIzNC/8QAGQEAAwEBAQAAAAAAAAAAAAAAAAECAwQF/8QAIxEAAgICAwACAwEBAAAAAAAAAAECEQMSBCExQVEFEyJhof/aAAwDAQACEQMRAD8A/DQHQUA6EA9oUAUIC/dh7sVj1ZAF+7B4wsNGQBbgS4jsTi0IAGAhAMQAAAOgAQDoKAdCAdBQBQgHQUAUIYUAAAMBiGAACAYAOgAbQkAUFgIaE2AAMaBAKgAaCwBAAAwTBiAQMAGIBDEwEAUDEMRQNBuChFDQ2CKSEWkKJSQkkIRfhbZLAExDAiZoRNDRM10QFAFFmAADGIYh0A7AYgCwQACBgAAFgOhWAwoRQgEwaAAAAAKAAAbYgQDGIYgAB2CQgAAALAQDBhQDEOgBgAgGAAIRQqAVCAB0Ai8uCUXUk06Tpprhq0+fFNP5iUTScm223f19dDTFD19yNqXZ0xxJy68MlDyNY6VvuOuK3tfBLhL8devU9LNoHh2qVW4qXVOk/GunwMJ5q6+T0sPBU+34cei9l8+b/rxyk/BJv6fg83Lp3F1JU0+eq5Psex/aWeme+DcZdz48/wCT5rWah5JylLq2235syxZckpPZdGvK4eHHFOD7PPSHX2OmGG/md2iwxUrkr8b/AIN5ZFFHLi4ksjq6PIcX5kTXB9F7Sa+OaUHHFDHsgoVCKjuq/wCqT75O+p5K0u5pdLdfC2EMlxTaonLxWpOMXZwUFH657F/6f6XLiySzpyaxykqko00uOvX4H5lrtBsm0uibIw8uGVtR+Cc347JhX39/5ZwAaTgOGnb6Js6rRxfrldJGQF+7FsCydWSNj2GuDRTk0oxbvyBtLtlRxyk6irZgFHd2n2Lm07is2OWNyipR3RauL6SXijioSkpK0KUJQdSVMGxDKjib6DsSi34QFmz0zXVV9DKgTTHKEo+oSEOhjIoQ6EAAA0IKABjFYJCGhk2NoLAGJsYgGKxgCFYDGmAAIAAAAAENoHKxgIVAwAlmt+J0Y3+Pz+DmiaxkZyR14pU7O7Dma6da9Icsjd2zjjIbl19eu4x07PQXIdUdGXPz8/SMvP14GSNIz9fwVrXhDyOb7Nsb7uv+SpT9Ln6GO4aRNGyn1SLSv15HTihTT7k0+5K0/wBznxyrn8orJl4Iab6NscoxWzPoP97nt2Rk0nx4dRZezdNGf/Jmco+7tvHHn3jj/Z/V1SlSbPDeqroYZdTZzx49P+ejvy8zHr/XZE4q/I6cGqeN3B7XylTpq7X5ORyFuOtxtUzyI5dHcfRylfl9BQxDhHk6IxobdChj3dseHTHsdn6pYmpJK0eWs1GWTOc84PJ0z08WXHgVr09D2j7bnqpqWSTltSird1FdEjxHhtmm6zTGjaEVjjqjzslZ52wwaSz6HsHTY4TUppNLuPGxzNnqqMMylkWtnqcWOLEro+n/ANQO18GoWKOLFDG8cNrcUlu834n59kw8nfnztnG+/wCZrxsbxQ1s8znShkktUYOBSwGsYm2KB0OdHBDjqTM8Ogs+r7G9goZsOTJLNHG4QckpX/U1/wCfKzxcMqOjL2k1Hanx4HHllll1B0e3h4vGhBua7PAz4NraM9h2ZOeRwwnYp0uzxZcZSk9fDlhp2z3OxfYzUap7cUHKXckRpsSR9V2J7Uy0qvG9sq4a6/Q48/IyJfwj1+P+Lx6OUu3/AMPgu0Oz54cksc1UotprzRynt9tap5skpvlybbfmxdndhxybt+SONKMpW03bSbUePF8fM6I5qgnP083JwZSyuOLtHiiN54qJWKzfZHA8Uk6Mhnbp9BfXg9nJ2XpVppNub1G6O2mtijzutVbfQynnjFpHZj/H5Zwc1VHzIHYtFGpNyqlxxdvjjyXmc8cLfQ0U0zmlgnGk16Zgd2s7KePHCTlFue64ptyjVf3cVz+DjcQjJSVomeKeN6yVMkB0LaUZ0SFmmTC41aatWrVWu5ryIodktNdMqy7ZkikxNFxZrGRcX17uf89xipFrp5kNHRGRfrx+hbfBnGX38C4slm0X8Fwfr/DKvy9fIzi+v6eA93FfH+SWjZS6NckuOqMc8+CZyrw6fuZZJjjEzy5umX7wFIhoaZdGOz+SxwRMUU2SzSP2aIpz+xjuBk0a/srwqWQViTBDJbb9Gn6/c0iyEgbF6Wnqb+8M5ZTF5ATBRCWdvopPkjx+LLTIjP7lIylXya7S4zoxUvX3CxUaRnXh0rIZTmzJse4WtDlmcui4r1ZvjZgkUmJ9mmN6nVHKRlzvoYSzeBEpkqBrPkuqTNoSViy6p1S4OZyFZen2cz5LqolI1gkYotSKZnBpHXDJ9v4M8uoMHMhv0yFA3nyXVI0lKy4ZKMbGpFUYrI07+TZvc+ehvrtVF4o41GK2yctyS3O64curXHTzZwvKROQtLa/wp8iotfL9ZKiaQkkZsmTNas4lLTs11eqc2nJt0klbukuiXkYceYNh+n6fsNKlSMpyc5bP0kdkgWY2WmXuMQFRSnRup+A1M5wFqX+1nS50Jz/U5wDUbzM2lMTlzfHd4GQ0FEbtmxSIRRJ0JlbhkWOxUWpFCTJTLtd4hp2NRLRluK94Jo0jJI0Zk5CbEhpClO/BlJkooBIoy/f7ml/IybBBNlDslBYyLGNMUSmxFr7HY3MiwYqK2YpMTYNCZRk2Fg2FAMnsqwZJp7yugi136S2FkthYUJyGJsVikxkNg2FiEMiwsVjYhmbEwsKAZJIAAyAAAAAAAAAAAAAGhDQAapDJQ0yDpQ7BAVtEXTYqApLvJkwG1QCfJLY0wJuxwGKxgNFWMiw3CovYuRimaGVjSM8j+S0xpkxRSdAxoqxNicxUKinL6KchNiEMlyHYIECAQ0/EBWK+ACxphYrEhisqxSJY7AVgOyQQCsAobExkiEwbHYyRCGICWIAAZIAAAAAAAAAAAAAA0AFoqyLGSbpltgmKh7iTRMe0lsbmSCCTXwNIENIbAEgsA+BNgOwsaEXGNAEVYJGLN3MwY0TkpUNMqJmikhsiLKQUIBFWA2JMAEFDGhNgUDYgskCWygbE0CGKx164FFAhtgAgBA5WAhAILGTYAwEBLYBQCGIAAAEAAAAAAAAAAAAAAAAWhikhkmqGxJgKwGVQ4sKGI0Q6E2C9fQmxDbGKhscRirsVjFYAFjsybNZdDFjRGQaHuJsBmaZW4ZLFYUPYuxp/UzsNwUG5omFmdhYqHuUNksExisqw3fqRuG2FBsOwsmwTChbFCE2FgFjAQIBWACAYhiAA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2" name="Picture 2" descr="http://explorescientific.com/images/davidlevy_testing_comethunter_sm.jpg"/>
          <p:cNvPicPr>
            <a:picLocks noChangeAspect="1" noChangeArrowheads="1"/>
          </p:cNvPicPr>
          <p:nvPr/>
        </p:nvPicPr>
        <p:blipFill>
          <a:blip r:embed="rId3" cstate="print"/>
          <a:srcRect/>
          <a:stretch>
            <a:fillRect/>
          </a:stretch>
        </p:blipFill>
        <p:spPr bwMode="auto">
          <a:xfrm>
            <a:off x="611560" y="1628800"/>
            <a:ext cx="2952328" cy="3566414"/>
          </a:xfrm>
          <a:prstGeom prst="rect">
            <a:avLst/>
          </a:prstGeom>
          <a:noFill/>
        </p:spPr>
      </p:pic>
      <p:sp>
        <p:nvSpPr>
          <p:cNvPr id="7" name="ZoneTexte 6"/>
          <p:cNvSpPr txBox="1"/>
          <p:nvPr/>
        </p:nvSpPr>
        <p:spPr>
          <a:xfrm>
            <a:off x="4067944" y="1628800"/>
            <a:ext cx="4752528" cy="4801314"/>
          </a:xfrm>
          <a:prstGeom prst="rect">
            <a:avLst/>
          </a:prstGeom>
          <a:noFill/>
        </p:spPr>
        <p:txBody>
          <a:bodyPr wrap="square" rtlCol="0">
            <a:spAutoFit/>
          </a:bodyPr>
          <a:lstStyle/>
          <a:p>
            <a:r>
              <a:rPr lang="fr-CA" dirty="0" smtClean="0"/>
              <a:t>Terry </a:t>
            </a:r>
            <a:r>
              <a:rPr lang="fr-CA" dirty="0" err="1" smtClean="0"/>
              <a:t>Lovejoy</a:t>
            </a:r>
            <a:endParaRPr lang="fr-CA" dirty="0" smtClean="0"/>
          </a:p>
          <a:p>
            <a:r>
              <a:rPr lang="fr-CA" dirty="0" smtClean="0"/>
              <a:t>Donald E. </a:t>
            </a:r>
            <a:r>
              <a:rPr lang="fr-CA" dirty="0" err="1" smtClean="0"/>
              <a:t>Machholz</a:t>
            </a:r>
            <a:endParaRPr lang="fr-CA" dirty="0" smtClean="0"/>
          </a:p>
          <a:p>
            <a:r>
              <a:rPr lang="fr-CA" dirty="0" smtClean="0"/>
              <a:t>Arno Arthur </a:t>
            </a:r>
            <a:r>
              <a:rPr lang="fr-CA" dirty="0" err="1" smtClean="0"/>
              <a:t>Wachmann</a:t>
            </a:r>
            <a:endParaRPr lang="fr-CA" dirty="0" smtClean="0"/>
          </a:p>
          <a:p>
            <a:r>
              <a:rPr lang="fr-CA" dirty="0" smtClean="0"/>
              <a:t>Friedrich Karl Arnold </a:t>
            </a:r>
            <a:r>
              <a:rPr lang="fr-CA" dirty="0" err="1" smtClean="0"/>
              <a:t>Schwassmann</a:t>
            </a:r>
            <a:endParaRPr lang="fr-CA" dirty="0" smtClean="0"/>
          </a:p>
          <a:p>
            <a:r>
              <a:rPr lang="fr-CA" dirty="0" smtClean="0"/>
              <a:t>Eugene </a:t>
            </a:r>
            <a:r>
              <a:rPr lang="fr-CA" dirty="0" err="1" smtClean="0"/>
              <a:t>Shoemaker</a:t>
            </a:r>
            <a:endParaRPr lang="fr-CA" dirty="0" smtClean="0"/>
          </a:p>
          <a:p>
            <a:r>
              <a:rPr lang="fr-CA" dirty="0" err="1" smtClean="0"/>
              <a:t>Yugi</a:t>
            </a:r>
            <a:r>
              <a:rPr lang="fr-CA" dirty="0" smtClean="0"/>
              <a:t> </a:t>
            </a:r>
            <a:r>
              <a:rPr lang="fr-CA" dirty="0" err="1" smtClean="0"/>
              <a:t>Hyakutake</a:t>
            </a:r>
            <a:endParaRPr lang="fr-CA" dirty="0" smtClean="0"/>
          </a:p>
          <a:p>
            <a:r>
              <a:rPr lang="fr-CA" dirty="0" err="1" smtClean="0"/>
              <a:t>Lubos</a:t>
            </a:r>
            <a:r>
              <a:rPr lang="fr-CA" dirty="0" smtClean="0"/>
              <a:t> </a:t>
            </a:r>
            <a:r>
              <a:rPr lang="fr-CA" dirty="0" err="1" smtClean="0"/>
              <a:t>Kohoutek</a:t>
            </a:r>
            <a:endParaRPr lang="fr-CA" dirty="0" smtClean="0"/>
          </a:p>
          <a:p>
            <a:r>
              <a:rPr lang="fr-CA" dirty="0" smtClean="0"/>
              <a:t>Robert H. McNaught</a:t>
            </a:r>
          </a:p>
          <a:p>
            <a:r>
              <a:rPr lang="fr-CA" dirty="0" smtClean="0"/>
              <a:t>Malcolm Hartley</a:t>
            </a:r>
          </a:p>
          <a:p>
            <a:r>
              <a:rPr lang="fr-CA" dirty="0" smtClean="0"/>
              <a:t>Gordon J. </a:t>
            </a:r>
            <a:r>
              <a:rPr lang="fr-CA" dirty="0" err="1" smtClean="0"/>
              <a:t>Garradd</a:t>
            </a:r>
            <a:endParaRPr lang="fr-CA" dirty="0" smtClean="0"/>
          </a:p>
          <a:p>
            <a:r>
              <a:rPr lang="fr-CA" dirty="0" smtClean="0"/>
              <a:t>Alan Hale</a:t>
            </a:r>
          </a:p>
          <a:p>
            <a:r>
              <a:rPr lang="fr-CA" dirty="0" smtClean="0"/>
              <a:t>Horace Parnell Tuttle</a:t>
            </a:r>
          </a:p>
          <a:p>
            <a:r>
              <a:rPr lang="fr-CA" dirty="0" smtClean="0"/>
              <a:t>Richard M. West</a:t>
            </a:r>
          </a:p>
          <a:p>
            <a:r>
              <a:rPr lang="fr-CA" dirty="0"/>
              <a:t>e</a:t>
            </a:r>
            <a:r>
              <a:rPr lang="fr-CA" dirty="0" smtClean="0"/>
              <a:t>tc….</a:t>
            </a:r>
          </a:p>
          <a:p>
            <a:endParaRPr lang="fr-CA" dirty="0" smtClean="0"/>
          </a:p>
          <a:p>
            <a:endParaRPr lang="fr-CA" dirty="0" smtClean="0"/>
          </a:p>
          <a:p>
            <a:endParaRPr lang="fr-CA" dirty="0"/>
          </a:p>
        </p:txBody>
      </p:sp>
      <p:sp>
        <p:nvSpPr>
          <p:cNvPr id="8" name="ZoneTexte 7"/>
          <p:cNvSpPr txBox="1"/>
          <p:nvPr/>
        </p:nvSpPr>
        <p:spPr>
          <a:xfrm>
            <a:off x="539552" y="5373216"/>
            <a:ext cx="2736304" cy="369332"/>
          </a:xfrm>
          <a:prstGeom prst="rect">
            <a:avLst/>
          </a:prstGeom>
          <a:noFill/>
        </p:spPr>
        <p:txBody>
          <a:bodyPr wrap="square" rtlCol="0">
            <a:spAutoFit/>
          </a:bodyPr>
          <a:lstStyle/>
          <a:p>
            <a:r>
              <a:rPr lang="fr-CA" dirty="0" smtClean="0"/>
              <a:t>David H. Levy</a:t>
            </a:r>
            <a:endParaRPr lang="fr-CA" dirty="0"/>
          </a:p>
        </p:txBody>
      </p:sp>
      <p:sp>
        <p:nvSpPr>
          <p:cNvPr id="10" name="Titre 1"/>
          <p:cNvSpPr txBox="1">
            <a:spLocks/>
          </p:cNvSpPr>
          <p:nvPr/>
        </p:nvSpPr>
        <p:spPr>
          <a:xfrm>
            <a:off x="539552" y="692696"/>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Les découvreurs de comètes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11"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3/36/Tapestry_of_bayeux10.jpg"/>
          <p:cNvPicPr>
            <a:picLocks noChangeAspect="1" noChangeArrowheads="1"/>
          </p:cNvPicPr>
          <p:nvPr/>
        </p:nvPicPr>
        <p:blipFill>
          <a:blip r:embed="rId3" cstate="print"/>
          <a:srcRect/>
          <a:stretch>
            <a:fillRect/>
          </a:stretch>
        </p:blipFill>
        <p:spPr bwMode="auto">
          <a:xfrm>
            <a:off x="4355976" y="1700808"/>
            <a:ext cx="3947687" cy="4104456"/>
          </a:xfrm>
          <a:prstGeom prst="rect">
            <a:avLst/>
          </a:prstGeom>
          <a:noFill/>
        </p:spPr>
      </p:pic>
      <p:sp>
        <p:nvSpPr>
          <p:cNvPr id="6" name="Titre 1"/>
          <p:cNvSpPr txBox="1">
            <a:spLocks/>
          </p:cNvSpPr>
          <p:nvPr/>
        </p:nvSpPr>
        <p:spPr>
          <a:xfrm>
            <a:off x="539552" y="476672"/>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Un peu d’histoire</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sp>
        <p:nvSpPr>
          <p:cNvPr id="7" name="ZoneTexte 6"/>
          <p:cNvSpPr txBox="1"/>
          <p:nvPr/>
        </p:nvSpPr>
        <p:spPr>
          <a:xfrm>
            <a:off x="611560" y="1628800"/>
            <a:ext cx="3419872" cy="1200329"/>
          </a:xfrm>
          <a:prstGeom prst="rect">
            <a:avLst/>
          </a:prstGeom>
          <a:noFill/>
        </p:spPr>
        <p:txBody>
          <a:bodyPr wrap="square" rtlCol="0">
            <a:spAutoFit/>
          </a:bodyPr>
          <a:lstStyle/>
          <a:p>
            <a:r>
              <a:rPr lang="fr-CA" u="sng" dirty="0" smtClean="0"/>
              <a:t>La comète de Halley,</a:t>
            </a:r>
            <a:r>
              <a:rPr lang="fr-CA" dirty="0" smtClean="0"/>
              <a:t> dessinée sur la tapisserie de Bayeux: présage guerrier sur la bataille d'Hastings ?</a:t>
            </a:r>
            <a:endParaRPr lang="fr-CA" dirty="0"/>
          </a:p>
        </p:txBody>
      </p:sp>
      <p:pic>
        <p:nvPicPr>
          <p:cNvPr id="8"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RQUEhQVFRQVFBQVFxcXFBQUFxcUFBcVFxQUFxQXHCYeFxwjGhQXHy8gJCcpLCwsFx4xNTAqNSYrLCkBCQoKDgwOGg8PGiwkHCQpLCwsLCwsLCwsLCwsLCwsLCwsLCksLCwpLCwsLCwsLCwsLCwsLCwsLCwsLCwsLCwsLP/AABEIAIwBaQMBIgACEQEDEQH/xAAbAAADAQEBAQEAAAAAAAAAAAAAAQIDBAUGB//EADMQAAICAQMBBQcDAwUAAAAAAAABAhEDBBIhMQVBUWHwBhNxgaGxwZHh8SIy0QcVIzNC/8QAGQEAAwEBAQAAAAAAAAAAAAAAAAECAwQF/8QAIxEAAgICAwACAwEBAAAAAAAAAAECEQMSBCExQVEFEyJhof/aAAwDAQACEQMRAD8A/DQHQUA6EA9oUAUIC/dh7sVj1ZAF+7B4wsNGQBbgS4jsTi0IAGAhAMQAAAOgAQDoKAdCAdBQBQgHQUAUIYUAAAMBiGAACAYAOgAbQkAUFgIaE2AAMaBAKgAaCwBAAAwTBiAQMAGIBDEwEAUDEMRQNBuChFDQ2CKSEWkKJSQkkIRfhbZLAExDAiZoRNDRM10QFAFFmAADGIYh0A7AYgCwQACBgAAFgOhWAwoRQgEwaAAAAAKAAAbYgQDGIYgAB2CQgAAALAQDBhQDEOgBgAgGAAIRQqAVCAB0Ai8uCUXUk06Tpprhq0+fFNP5iUTScm223f19dDTFD19yNqXZ0xxJy68MlDyNY6VvuOuK3tfBLhL8devU9LNoHh2qVW4qXVOk/GunwMJ5q6+T0sPBU+34cei9l8+b/rxyk/BJv6fg83Lp3F1JU0+eq5Psex/aWeme+DcZdz48/wCT5rWah5JylLq2235syxZckpPZdGvK4eHHFOD7PPSHX2OmGG/md2iwxUrkr8b/AIN5ZFFHLi4ksjq6PIcX5kTXB9F7Sa+OaUHHFDHsgoVCKjuq/wCqT75O+p5K0u5pdLdfC2EMlxTaonLxWpOMXZwUFH657F/6f6XLiySzpyaxykqko00uOvX4H5lrtBsm0uibIw8uGVtR+Cc347JhX39/5ZwAaTgOGnb6Js6rRxfrldJGQF+7FsCydWSNj2GuDRTk0oxbvyBtLtlRxyk6irZgFHd2n2Lm07is2OWNyipR3RauL6SXijioSkpK0KUJQdSVMGxDKjib6DsSi34QFmz0zXVV9DKgTTHKEo+oSEOhjIoQ6EAAA0IKABjFYJCGhk2NoLAGJsYgGKxgCFYDGmAAIAAAAAENoHKxgIVAwAlmt+J0Y3+Pz+DmiaxkZyR14pU7O7Dma6da9Icsjd2zjjIbl19eu4x07PQXIdUdGXPz8/SMvP14GSNIz9fwVrXhDyOb7Nsb7uv+SpT9Ln6GO4aRNGyn1SLSv15HTihTT7k0+5K0/wBznxyrn8orJl4Iab6NscoxWzPoP97nt2Rk0nx4dRZezdNGf/Jmco+7tvHHn3jj/Z/V1SlSbPDeqroYZdTZzx49P+ejvy8zHr/XZE4q/I6cGqeN3B7XylTpq7X5ORyFuOtxtUzyI5dHcfRylfl9BQxDhHk6IxobdChj3dseHTHsdn6pYmpJK0eWs1GWTOc84PJ0z08WXHgVr09D2j7bnqpqWSTltSird1FdEjxHhtmm6zTGjaEVjjqjzslZ52wwaSz6HsHTY4TUppNLuPGxzNnqqMMylkWtnqcWOLEro+n/ANQO18GoWKOLFDG8cNrcUlu834n59kw8nfnztnG+/wCZrxsbxQ1s8znShkktUYOBSwGsYm2KB0OdHBDjqTM8Ogs+r7G9goZsOTJLNHG4QckpX/U1/wCfKzxcMqOjL2k1Hanx4HHllll1B0e3h4vGhBua7PAz4NraM9h2ZOeRwwnYp0uzxZcZSk9fDlhp2z3OxfYzUap7cUHKXckRpsSR9V2J7Uy0qvG9sq4a6/Q48/IyJfwj1+P+Lx6OUu3/AMPgu0Oz54cksc1UotprzRynt9tap5skpvlybbfmxdndhxybt+SONKMpW03bSbUePF8fM6I5qgnP083JwZSyuOLtHiiN54qJWKzfZHA8Uk6Mhnbp9BfXg9nJ2XpVppNub1G6O2mtijzutVbfQynnjFpHZj/H5Zwc1VHzIHYtFGpNyqlxxdvjjyXmc8cLfQ0U0zmlgnGk16Zgd2s7KePHCTlFue64ptyjVf3cVz+DjcQjJSVomeKeN6yVMkB0LaUZ0SFmmTC41aatWrVWu5ryIodktNdMqy7ZkikxNFxZrGRcX17uf89xipFrp5kNHRGRfrx+hbfBnGX38C4slm0X8Fwfr/DKvy9fIzi+v6eA93FfH+SWjZS6NckuOqMc8+CZyrw6fuZZJjjEzy5umX7wFIhoaZdGOz+SxwRMUU2SzSP2aIpz+xjuBk0a/srwqWQViTBDJbb9Gn6/c0iyEgbF6Wnqb+8M5ZTF5ATBRCWdvopPkjx+LLTIjP7lIylXya7S4zoxUvX3CxUaRnXh0rIZTmzJse4WtDlmcui4r1ZvjZgkUmJ9mmN6nVHKRlzvoYSzeBEpkqBrPkuqTNoSViy6p1S4OZyFZen2cz5LqolI1gkYotSKZnBpHXDJ9v4M8uoMHMhv0yFA3nyXVI0lKy4ZKMbGpFUYrI07+TZvc+ehvrtVF4o41GK2yctyS3O64curXHTzZwvKROQtLa/wp8iotfL9ZKiaQkkZsmTNas4lLTs11eqc2nJt0klbukuiXkYceYNh+n6fsNKlSMpyc5bP0kdkgWY2WmXuMQFRSnRup+A1M5wFqX+1nS50Jz/U5wDUbzM2lMTlzfHd4GQ0FEbtmxSIRRJ0JlbhkWOxUWpFCTJTLtd4hp2NRLRluK94Jo0jJI0Zk5CbEhpClO/BlJkooBIoy/f7ml/IybBBNlDslBYyLGNMUSmxFr7HY3MiwYqK2YpMTYNCZRk2Fg2FAMnsqwZJp7yugi136S2FkthYUJyGJsVikxkNg2FiEMiwsVjYhmbEwsKAZJIAAyAAAAAAAAAAAAAGhDQAapDJQ0yDpQ7BAVtEXTYqApLvJkwG1QCfJLY0wJuxwGKxgNFWMiw3CovYuRimaGVjSM8j+S0xpkxRSdAxoqxNicxUKinL6KchNiEMlyHYIECAQ0/EBWK+ACxphYrEhisqxSJY7AVgOyQQCsAobExkiEwbHYyRCGICWIAAZIAAAAAAAAAAAAAA0AFoqyLGSbpltgmKh7iTRMe0lsbmSCCTXwNIENIbAEgsA+BNgOwsaEXGNAEVYJGLN3MwY0TkpUNMqJmikhsiLKQUIBFWA2JMAEFDGhNgUDYgskCWygbE0CGKx164FFAhtgAgBA5WAhAILGTYAwEBLYBQCGIAAAEAAAAAAAAAAAAAAAAWhikhkmqGxJgKwGVQ4sKGI0Q6E2C9fQmxDbGKhscRirsVjFYAFjsybNZdDFjRGQaHuJsBmaZW4ZLFYUPYuxp/UzsNwUG5omFmdhYqHuUNksExisqw3fqRuG2FBsOwsmwTChbFCE2FgFjAQIBWACAYhiAAE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0" name="ZoneTexte 9"/>
          <p:cNvSpPr txBox="1"/>
          <p:nvPr/>
        </p:nvSpPr>
        <p:spPr>
          <a:xfrm>
            <a:off x="4788024" y="1124744"/>
            <a:ext cx="3744416" cy="5078313"/>
          </a:xfrm>
          <a:prstGeom prst="rect">
            <a:avLst/>
          </a:prstGeom>
          <a:noFill/>
        </p:spPr>
        <p:txBody>
          <a:bodyPr wrap="square" rtlCol="0">
            <a:spAutoFit/>
          </a:bodyPr>
          <a:lstStyle/>
          <a:p>
            <a:endParaRPr lang="fr-CA" dirty="0" smtClean="0">
              <a:solidFill>
                <a:schemeClr val="bg1"/>
              </a:solidFill>
            </a:endParaRPr>
          </a:p>
          <a:p>
            <a:endParaRPr lang="fr-CA" dirty="0" smtClean="0">
              <a:solidFill>
                <a:schemeClr val="bg1"/>
              </a:solidFill>
            </a:endParaRPr>
          </a:p>
          <a:p>
            <a:r>
              <a:rPr lang="fr-CA" dirty="0" smtClean="0"/>
              <a:t>Spacewatch</a:t>
            </a:r>
          </a:p>
          <a:p>
            <a:r>
              <a:rPr lang="fr-CA" dirty="0" smtClean="0"/>
              <a:t>Observatoire de </a:t>
            </a:r>
            <a:r>
              <a:rPr lang="fr-CA" dirty="0" err="1" smtClean="0"/>
              <a:t>Siding</a:t>
            </a:r>
            <a:r>
              <a:rPr lang="fr-CA" dirty="0" smtClean="0"/>
              <a:t> Springs</a:t>
            </a:r>
          </a:p>
          <a:p>
            <a:r>
              <a:rPr lang="fr-CA" dirty="0" err="1" smtClean="0"/>
              <a:t>Infrared</a:t>
            </a:r>
            <a:r>
              <a:rPr lang="fr-CA" dirty="0" smtClean="0"/>
              <a:t> Astronomical Satellite</a:t>
            </a:r>
          </a:p>
          <a:p>
            <a:r>
              <a:rPr lang="fr-CA" dirty="0" smtClean="0"/>
              <a:t>La </a:t>
            </a:r>
            <a:r>
              <a:rPr lang="fr-CA" dirty="0" err="1" smtClean="0"/>
              <a:t>Sagra</a:t>
            </a:r>
            <a:r>
              <a:rPr lang="fr-CA" dirty="0" smtClean="0"/>
              <a:t> Sky Survey</a:t>
            </a:r>
          </a:p>
          <a:p>
            <a:r>
              <a:rPr lang="fr-CA" dirty="0" smtClean="0"/>
              <a:t>Lincoln </a:t>
            </a:r>
            <a:r>
              <a:rPr lang="fr-CA" dirty="0" err="1" smtClean="0"/>
              <a:t>Near</a:t>
            </a:r>
            <a:r>
              <a:rPr lang="fr-CA" dirty="0" smtClean="0"/>
              <a:t> </a:t>
            </a:r>
            <a:r>
              <a:rPr lang="fr-CA" dirty="0" err="1" smtClean="0"/>
              <a:t>Earth</a:t>
            </a:r>
            <a:r>
              <a:rPr lang="fr-CA" dirty="0" smtClean="0"/>
              <a:t> </a:t>
            </a:r>
            <a:r>
              <a:rPr lang="fr-CA" dirty="0" err="1" smtClean="0"/>
              <a:t>Asteroid</a:t>
            </a:r>
            <a:r>
              <a:rPr lang="fr-CA" dirty="0" smtClean="0"/>
              <a:t> </a:t>
            </a:r>
            <a:r>
              <a:rPr lang="fr-CA" dirty="0" err="1" smtClean="0"/>
              <a:t>Research</a:t>
            </a:r>
            <a:endParaRPr lang="fr-CA" dirty="0" smtClean="0"/>
          </a:p>
          <a:p>
            <a:r>
              <a:rPr lang="fr-CA" b="1" dirty="0" smtClean="0"/>
              <a:t>Pan-</a:t>
            </a:r>
            <a:r>
              <a:rPr lang="fr-CA" b="1" dirty="0" err="1" smtClean="0"/>
              <a:t>Starrs</a:t>
            </a:r>
            <a:endParaRPr lang="fr-CA" b="1" dirty="0" smtClean="0"/>
          </a:p>
          <a:p>
            <a:r>
              <a:rPr lang="fr-CA" b="1" dirty="0" smtClean="0"/>
              <a:t>ISON</a:t>
            </a:r>
          </a:p>
          <a:p>
            <a:r>
              <a:rPr lang="fr-CA" dirty="0" smtClean="0"/>
              <a:t>Lowell Observatory  </a:t>
            </a:r>
            <a:r>
              <a:rPr lang="fr-CA" dirty="0" err="1" smtClean="0"/>
              <a:t>Near</a:t>
            </a:r>
            <a:r>
              <a:rPr lang="fr-CA" dirty="0" smtClean="0"/>
              <a:t> </a:t>
            </a:r>
            <a:r>
              <a:rPr lang="fr-CA" dirty="0" err="1" smtClean="0"/>
              <a:t>Earth</a:t>
            </a:r>
            <a:r>
              <a:rPr lang="fr-CA" dirty="0" smtClean="0"/>
              <a:t> Object </a:t>
            </a:r>
            <a:r>
              <a:rPr lang="fr-CA" dirty="0" err="1" smtClean="0"/>
              <a:t>Search</a:t>
            </a:r>
            <a:endParaRPr lang="fr-CA" dirty="0" smtClean="0"/>
          </a:p>
          <a:p>
            <a:r>
              <a:rPr lang="fr-CA" dirty="0" err="1" smtClean="0"/>
              <a:t>Near</a:t>
            </a:r>
            <a:r>
              <a:rPr lang="fr-CA" dirty="0" smtClean="0"/>
              <a:t> </a:t>
            </a:r>
            <a:r>
              <a:rPr lang="fr-CA" dirty="0" err="1" smtClean="0"/>
              <a:t>Earth</a:t>
            </a:r>
            <a:r>
              <a:rPr lang="fr-CA" dirty="0" smtClean="0"/>
              <a:t> </a:t>
            </a:r>
            <a:r>
              <a:rPr lang="fr-CA" dirty="0" err="1" smtClean="0"/>
              <a:t>Asteroid</a:t>
            </a:r>
            <a:r>
              <a:rPr lang="fr-CA" dirty="0" smtClean="0"/>
              <a:t> Tracking</a:t>
            </a:r>
          </a:p>
          <a:p>
            <a:r>
              <a:rPr lang="fr-CA" dirty="0" smtClean="0"/>
              <a:t>Etc…..</a:t>
            </a:r>
          </a:p>
          <a:p>
            <a:endParaRPr lang="fr-CA" dirty="0" smtClean="0"/>
          </a:p>
          <a:p>
            <a:endParaRPr lang="fr-CA" dirty="0" smtClean="0"/>
          </a:p>
          <a:p>
            <a:endParaRPr lang="fr-CA" dirty="0" smtClean="0"/>
          </a:p>
          <a:p>
            <a:endParaRPr lang="fr-CA" dirty="0"/>
          </a:p>
        </p:txBody>
      </p:sp>
      <p:pic>
        <p:nvPicPr>
          <p:cNvPr id="46082" name="Picture 2" descr="http://mauinow.com/files/2013/03/Pan-STARRS-image.jpg"/>
          <p:cNvPicPr>
            <a:picLocks noChangeAspect="1" noChangeArrowheads="1"/>
          </p:cNvPicPr>
          <p:nvPr/>
        </p:nvPicPr>
        <p:blipFill>
          <a:blip r:embed="rId3" cstate="print"/>
          <a:srcRect/>
          <a:stretch>
            <a:fillRect/>
          </a:stretch>
        </p:blipFill>
        <p:spPr bwMode="auto">
          <a:xfrm>
            <a:off x="467544" y="1700808"/>
            <a:ext cx="4233295" cy="2736304"/>
          </a:xfrm>
          <a:prstGeom prst="rect">
            <a:avLst/>
          </a:prstGeom>
          <a:noFill/>
        </p:spPr>
      </p:pic>
      <p:sp>
        <p:nvSpPr>
          <p:cNvPr id="11" name="ZoneTexte 10"/>
          <p:cNvSpPr txBox="1"/>
          <p:nvPr/>
        </p:nvSpPr>
        <p:spPr>
          <a:xfrm>
            <a:off x="539552" y="4509120"/>
            <a:ext cx="3312368" cy="369332"/>
          </a:xfrm>
          <a:prstGeom prst="rect">
            <a:avLst/>
          </a:prstGeom>
          <a:noFill/>
        </p:spPr>
        <p:txBody>
          <a:bodyPr wrap="square" rtlCol="0">
            <a:spAutoFit/>
          </a:bodyPr>
          <a:lstStyle/>
          <a:p>
            <a:r>
              <a:rPr lang="fr-CA" dirty="0" smtClean="0"/>
              <a:t>Pan-</a:t>
            </a:r>
            <a:r>
              <a:rPr lang="fr-CA" dirty="0" err="1" smtClean="0"/>
              <a:t>Starrs</a:t>
            </a:r>
            <a:r>
              <a:rPr lang="fr-CA" dirty="0" smtClean="0"/>
              <a:t> </a:t>
            </a:r>
            <a:endParaRPr lang="fr-CA" dirty="0"/>
          </a:p>
        </p:txBody>
      </p:sp>
      <p:sp>
        <p:nvSpPr>
          <p:cNvPr id="7" name="Titre 1"/>
          <p:cNvSpPr txBox="1">
            <a:spLocks/>
          </p:cNvSpPr>
          <p:nvPr/>
        </p:nvSpPr>
        <p:spPr>
          <a:xfrm>
            <a:off x="539552" y="620688"/>
            <a:ext cx="8208912" cy="864096"/>
          </a:xfrm>
          <a:prstGeom prst="rect">
            <a:avLst/>
          </a:prstGeom>
        </p:spPr>
        <p:txBody>
          <a:bodyPr vert="horz" rtlCol="0" anchor="ctr">
            <a:normAutofit lnSpcReduction="1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Les découvreurs de comètes, un temps révolu, place aux systèmes automatisés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8"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scription de cette image, également commentée ci-après"/>
          <p:cNvPicPr>
            <a:picLocks noChangeAspect="1" noChangeArrowheads="1"/>
          </p:cNvPicPr>
          <p:nvPr/>
        </p:nvPicPr>
        <p:blipFill>
          <a:blip r:embed="rId3" cstate="print"/>
          <a:srcRect/>
          <a:stretch>
            <a:fillRect/>
          </a:stretch>
        </p:blipFill>
        <p:spPr bwMode="auto">
          <a:xfrm>
            <a:off x="5292080" y="1700808"/>
            <a:ext cx="3024802" cy="4248472"/>
          </a:xfrm>
          <a:prstGeom prst="rect">
            <a:avLst/>
          </a:prstGeom>
          <a:noFill/>
        </p:spPr>
      </p:pic>
      <p:sp>
        <p:nvSpPr>
          <p:cNvPr id="6" name="Titre 1"/>
          <p:cNvSpPr txBox="1">
            <a:spLocks/>
          </p:cNvSpPr>
          <p:nvPr/>
        </p:nvSpPr>
        <p:spPr>
          <a:xfrm>
            <a:off x="539552" y="476672"/>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Edmond Halley</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7"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8" name="ZoneTexte 7"/>
          <p:cNvSpPr txBox="1"/>
          <p:nvPr/>
        </p:nvSpPr>
        <p:spPr>
          <a:xfrm>
            <a:off x="611560" y="1772816"/>
            <a:ext cx="3888432" cy="2862322"/>
          </a:xfrm>
          <a:prstGeom prst="rect">
            <a:avLst/>
          </a:prstGeom>
          <a:noFill/>
        </p:spPr>
        <p:txBody>
          <a:bodyPr wrap="square" rtlCol="0">
            <a:spAutoFit/>
          </a:bodyPr>
          <a:lstStyle/>
          <a:p>
            <a:r>
              <a:rPr lang="fr-CA" dirty="0" smtClean="0"/>
              <a:t>Edmond Halley est connu comme étant le premier qui a déterminé la périodicité d’une comète.</a:t>
            </a:r>
          </a:p>
          <a:p>
            <a:endParaRPr lang="fr-CA" dirty="0" smtClean="0"/>
          </a:p>
          <a:p>
            <a:r>
              <a:rPr lang="fr-CA" dirty="0" smtClean="0"/>
              <a:t>Cette comète est nommé en son honneur.</a:t>
            </a:r>
          </a:p>
          <a:p>
            <a:endParaRPr lang="fr-CA" dirty="0" smtClean="0"/>
          </a:p>
          <a:p>
            <a:r>
              <a:rPr lang="fr-CA" dirty="0" smtClean="0"/>
              <a:t>C’est une des rares comètes qui possède un nom autre que celui de son découvreur.</a:t>
            </a:r>
            <a:endParaRPr lang="fr-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5/55/Halley's_Comet,_1910.JPG"/>
          <p:cNvPicPr>
            <a:picLocks noChangeAspect="1" noChangeArrowheads="1"/>
          </p:cNvPicPr>
          <p:nvPr/>
        </p:nvPicPr>
        <p:blipFill>
          <a:blip r:embed="rId3" cstate="print"/>
          <a:srcRect/>
          <a:stretch>
            <a:fillRect/>
          </a:stretch>
        </p:blipFill>
        <p:spPr bwMode="auto">
          <a:xfrm>
            <a:off x="4860032" y="1772817"/>
            <a:ext cx="3779530" cy="2867718"/>
          </a:xfrm>
          <a:prstGeom prst="rect">
            <a:avLst/>
          </a:prstGeom>
          <a:noFill/>
        </p:spPr>
      </p:pic>
      <p:sp>
        <p:nvSpPr>
          <p:cNvPr id="8" name="ZoneTexte 7"/>
          <p:cNvSpPr txBox="1"/>
          <p:nvPr/>
        </p:nvSpPr>
        <p:spPr>
          <a:xfrm>
            <a:off x="4788024" y="4869160"/>
            <a:ext cx="3960440" cy="369332"/>
          </a:xfrm>
          <a:prstGeom prst="rect">
            <a:avLst/>
          </a:prstGeom>
          <a:noFill/>
        </p:spPr>
        <p:txBody>
          <a:bodyPr wrap="square" rtlCol="0">
            <a:spAutoFit/>
          </a:bodyPr>
          <a:lstStyle/>
          <a:p>
            <a:r>
              <a:rPr lang="fr-CA" dirty="0" smtClean="0"/>
              <a:t>Passage de 1910.</a:t>
            </a:r>
            <a:endParaRPr lang="fr-CA" dirty="0"/>
          </a:p>
        </p:txBody>
      </p:sp>
      <p:sp>
        <p:nvSpPr>
          <p:cNvPr id="10" name="Titre 1"/>
          <p:cNvSpPr txBox="1">
            <a:spLocks/>
          </p:cNvSpPr>
          <p:nvPr/>
        </p:nvSpPr>
        <p:spPr>
          <a:xfrm>
            <a:off x="539552" y="404664"/>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La comète de Halley</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11" name="Picture 2" descr="Fichier:Lspn comet halley.jpg"/>
          <p:cNvPicPr>
            <a:picLocks noChangeAspect="1" noChangeArrowheads="1"/>
          </p:cNvPicPr>
          <p:nvPr/>
        </p:nvPicPr>
        <p:blipFill>
          <a:blip r:embed="rId4" cstate="print"/>
          <a:srcRect/>
          <a:stretch>
            <a:fillRect/>
          </a:stretch>
        </p:blipFill>
        <p:spPr bwMode="auto">
          <a:xfrm>
            <a:off x="467544" y="1772816"/>
            <a:ext cx="4134563" cy="2880320"/>
          </a:xfrm>
          <a:prstGeom prst="rect">
            <a:avLst/>
          </a:prstGeom>
          <a:noFill/>
        </p:spPr>
      </p:pic>
      <p:sp>
        <p:nvSpPr>
          <p:cNvPr id="12" name="ZoneTexte 11"/>
          <p:cNvSpPr txBox="1"/>
          <p:nvPr/>
        </p:nvSpPr>
        <p:spPr>
          <a:xfrm>
            <a:off x="539552" y="4869160"/>
            <a:ext cx="3960440" cy="369332"/>
          </a:xfrm>
          <a:prstGeom prst="rect">
            <a:avLst/>
          </a:prstGeom>
          <a:noFill/>
        </p:spPr>
        <p:txBody>
          <a:bodyPr wrap="square" rtlCol="0">
            <a:spAutoFit/>
          </a:bodyPr>
          <a:lstStyle/>
          <a:p>
            <a:r>
              <a:rPr lang="fr-CA" dirty="0" smtClean="0"/>
              <a:t>Passage de 1986.</a:t>
            </a:r>
            <a:endParaRPr lang="fr-CA" dirty="0"/>
          </a:p>
        </p:txBody>
      </p:sp>
      <p:pic>
        <p:nvPicPr>
          <p:cNvPr id="13" name="Picture 4" descr="http://www.decouvertedelunivers.ca/images/faaq.jpg"/>
          <p:cNvPicPr>
            <a:picLocks noChangeAspect="1" noChangeArrowheads="1"/>
          </p:cNvPicPr>
          <p:nvPr/>
        </p:nvPicPr>
        <p:blipFill>
          <a:blip r:embed="rId5" cstate="print"/>
          <a:srcRect/>
          <a:stretch>
            <a:fillRect/>
          </a:stretch>
        </p:blipFill>
        <p:spPr bwMode="auto">
          <a:xfrm>
            <a:off x="323528" y="5949280"/>
            <a:ext cx="1381125" cy="628651"/>
          </a:xfrm>
          <a:prstGeom prst="rect">
            <a:avLst/>
          </a:prstGeom>
          <a:noFill/>
        </p:spPr>
      </p:pic>
      <p:sp>
        <p:nvSpPr>
          <p:cNvPr id="9" name="ZoneTexte 8"/>
          <p:cNvSpPr txBox="1"/>
          <p:nvPr/>
        </p:nvSpPr>
        <p:spPr>
          <a:xfrm>
            <a:off x="2555776" y="5589240"/>
            <a:ext cx="5544616" cy="369332"/>
          </a:xfrm>
          <a:prstGeom prst="rect">
            <a:avLst/>
          </a:prstGeom>
          <a:noFill/>
        </p:spPr>
        <p:txBody>
          <a:bodyPr wrap="square" rtlCol="0">
            <a:spAutoFit/>
          </a:bodyPr>
          <a:lstStyle/>
          <a:p>
            <a:r>
              <a:rPr lang="fr-CA" dirty="0" smtClean="0"/>
              <a:t>Prochain retour de la comète… en juillet 2061 !!</a:t>
            </a: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chier:Comet C 1965 S1 Ikeya-Seki.jpg"/>
          <p:cNvPicPr>
            <a:picLocks noChangeAspect="1" noChangeArrowheads="1"/>
          </p:cNvPicPr>
          <p:nvPr/>
        </p:nvPicPr>
        <p:blipFill>
          <a:blip r:embed="rId3" cstate="print"/>
          <a:srcRect/>
          <a:stretch>
            <a:fillRect/>
          </a:stretch>
        </p:blipFill>
        <p:spPr bwMode="auto">
          <a:xfrm>
            <a:off x="4427984" y="1628800"/>
            <a:ext cx="2178872" cy="2088231"/>
          </a:xfrm>
          <a:prstGeom prst="rect">
            <a:avLst/>
          </a:prstGeom>
          <a:noFill/>
        </p:spPr>
      </p:pic>
      <p:sp>
        <p:nvSpPr>
          <p:cNvPr id="6" name="ZoneTexte 5"/>
          <p:cNvSpPr txBox="1"/>
          <p:nvPr/>
        </p:nvSpPr>
        <p:spPr>
          <a:xfrm>
            <a:off x="539552" y="1628800"/>
            <a:ext cx="2616294" cy="2308324"/>
          </a:xfrm>
          <a:prstGeom prst="rect">
            <a:avLst/>
          </a:prstGeom>
          <a:noFill/>
        </p:spPr>
        <p:txBody>
          <a:bodyPr wrap="square" rtlCol="0">
            <a:spAutoFit/>
          </a:bodyPr>
          <a:lstStyle/>
          <a:p>
            <a:r>
              <a:rPr lang="fr-CA" dirty="0" smtClean="0"/>
              <a:t>Deux des comètes les plus brillantes : </a:t>
            </a:r>
          </a:p>
          <a:p>
            <a:endParaRPr lang="fr-CA" dirty="0" smtClean="0"/>
          </a:p>
          <a:p>
            <a:r>
              <a:rPr lang="fr-CA" dirty="0" smtClean="0"/>
              <a:t>C 1965 S1 (Ikeya-Seki)</a:t>
            </a:r>
          </a:p>
          <a:p>
            <a:endParaRPr lang="fr-CA" dirty="0" smtClean="0"/>
          </a:p>
          <a:p>
            <a:endParaRPr lang="fr-CA" dirty="0" smtClean="0"/>
          </a:p>
          <a:p>
            <a:endParaRPr lang="fr-CA" dirty="0" smtClean="0"/>
          </a:p>
          <a:p>
            <a:endParaRPr lang="fr-CA" dirty="0"/>
          </a:p>
        </p:txBody>
      </p:sp>
      <p:sp>
        <p:nvSpPr>
          <p:cNvPr id="7" name="Titre 1"/>
          <p:cNvSpPr txBox="1">
            <a:spLocks/>
          </p:cNvSpPr>
          <p:nvPr/>
        </p:nvSpPr>
        <p:spPr>
          <a:xfrm>
            <a:off x="539552" y="476672"/>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Quelques records…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8"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9" name="Rectangle 8"/>
          <p:cNvSpPr/>
          <p:nvPr/>
        </p:nvSpPr>
        <p:spPr>
          <a:xfrm>
            <a:off x="611560" y="4005064"/>
            <a:ext cx="2593980" cy="369332"/>
          </a:xfrm>
          <a:prstGeom prst="rect">
            <a:avLst/>
          </a:prstGeom>
        </p:spPr>
        <p:txBody>
          <a:bodyPr wrap="none">
            <a:spAutoFit/>
          </a:bodyPr>
          <a:lstStyle/>
          <a:p>
            <a:r>
              <a:rPr lang="fr-CA" dirty="0" smtClean="0"/>
              <a:t>C/2006 P1 (McNaught)</a:t>
            </a:r>
            <a:endParaRPr lang="fr-CA" dirty="0"/>
          </a:p>
        </p:txBody>
      </p:sp>
      <p:pic>
        <p:nvPicPr>
          <p:cNvPr id="31746" name="Picture 2" descr="Image of comet McNaught on 2007 January 20"/>
          <p:cNvPicPr>
            <a:picLocks noChangeAspect="1" noChangeArrowheads="1"/>
          </p:cNvPicPr>
          <p:nvPr/>
        </p:nvPicPr>
        <p:blipFill>
          <a:blip r:embed="rId5" cstate="print"/>
          <a:srcRect/>
          <a:stretch>
            <a:fillRect/>
          </a:stretch>
        </p:blipFill>
        <p:spPr bwMode="auto">
          <a:xfrm>
            <a:off x="4427984" y="4077072"/>
            <a:ext cx="3211116" cy="2073464"/>
          </a:xfrm>
          <a:prstGeom prst="rect">
            <a:avLst/>
          </a:prstGeom>
          <a:noFill/>
        </p:spPr>
      </p:pic>
      <p:sp>
        <p:nvSpPr>
          <p:cNvPr id="10" name="ZoneTexte 9"/>
          <p:cNvSpPr txBox="1"/>
          <p:nvPr/>
        </p:nvSpPr>
        <p:spPr>
          <a:xfrm>
            <a:off x="4427984" y="6165304"/>
            <a:ext cx="2952328" cy="276999"/>
          </a:xfrm>
          <a:prstGeom prst="rect">
            <a:avLst/>
          </a:prstGeom>
          <a:noFill/>
        </p:spPr>
        <p:txBody>
          <a:bodyPr wrap="square" rtlCol="0">
            <a:spAutoFit/>
          </a:bodyPr>
          <a:lstStyle/>
          <a:p>
            <a:r>
              <a:rPr lang="fr-CA" sz="1200" dirty="0" smtClean="0"/>
              <a:t>Crédit </a:t>
            </a:r>
            <a:r>
              <a:rPr lang="fr-CA" sz="1200" dirty="0" err="1" smtClean="0"/>
              <a:t>Emmanuël</a:t>
            </a:r>
            <a:r>
              <a:rPr lang="fr-CA" sz="1200" dirty="0" smtClean="0"/>
              <a:t> </a:t>
            </a:r>
            <a:r>
              <a:rPr lang="fr-CA" sz="1200" dirty="0" err="1" smtClean="0"/>
              <a:t>Jehin</a:t>
            </a:r>
            <a:endParaRPr lang="fr-CA"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astrosurf.com/d_bergeron/astronomie/Images_astronomie/Cometes/hale-bopp/Hale-Bopp%201997-b.jpg"/>
          <p:cNvPicPr>
            <a:picLocks noChangeAspect="1" noChangeArrowheads="1"/>
          </p:cNvPicPr>
          <p:nvPr/>
        </p:nvPicPr>
        <p:blipFill>
          <a:blip r:embed="rId3" cstate="print"/>
          <a:srcRect/>
          <a:stretch>
            <a:fillRect/>
          </a:stretch>
        </p:blipFill>
        <p:spPr bwMode="auto">
          <a:xfrm>
            <a:off x="4355976" y="1556792"/>
            <a:ext cx="4125094" cy="5041782"/>
          </a:xfrm>
          <a:prstGeom prst="rect">
            <a:avLst/>
          </a:prstGeom>
          <a:noFill/>
        </p:spPr>
      </p:pic>
      <p:sp>
        <p:nvSpPr>
          <p:cNvPr id="5" name="ZoneTexte 4"/>
          <p:cNvSpPr txBox="1"/>
          <p:nvPr/>
        </p:nvSpPr>
        <p:spPr>
          <a:xfrm>
            <a:off x="395536" y="1628800"/>
            <a:ext cx="3168352" cy="4524315"/>
          </a:xfrm>
          <a:prstGeom prst="rect">
            <a:avLst/>
          </a:prstGeom>
          <a:noFill/>
        </p:spPr>
        <p:txBody>
          <a:bodyPr wrap="square" rtlCol="0">
            <a:spAutoFit/>
          </a:bodyPr>
          <a:lstStyle/>
          <a:p>
            <a:r>
              <a:rPr lang="fr-CA" dirty="0" smtClean="0"/>
              <a:t>La comète </a:t>
            </a:r>
            <a:r>
              <a:rPr lang="fr-CA" dirty="0"/>
              <a:t>C/1995 O1 (Hale-Bopp</a:t>
            </a:r>
            <a:r>
              <a:rPr lang="fr-CA" dirty="0" smtClean="0"/>
              <a:t>),  la plus brillante et  le plus longtemps.</a:t>
            </a:r>
          </a:p>
          <a:p>
            <a:endParaRPr lang="fr-CA" dirty="0" smtClean="0"/>
          </a:p>
          <a:p>
            <a:r>
              <a:rPr lang="fr-CA" dirty="0" smtClean="0"/>
              <a:t>1 an et demi, visible à l’œil nu.</a:t>
            </a:r>
          </a:p>
          <a:p>
            <a:endParaRPr lang="fr-CA" dirty="0" smtClean="0"/>
          </a:p>
          <a:p>
            <a:r>
              <a:rPr lang="fr-CA" dirty="0" smtClean="0"/>
              <a:t>La comète la plus observée par l’humanité.</a:t>
            </a:r>
          </a:p>
          <a:p>
            <a:endParaRPr lang="fr-CA" dirty="0" smtClean="0"/>
          </a:p>
          <a:p>
            <a:r>
              <a:rPr lang="fr-CA" dirty="0" smtClean="0"/>
              <a:t>La comète </a:t>
            </a:r>
            <a:r>
              <a:rPr lang="fr-FR" dirty="0"/>
              <a:t>C/1995 Y1 (</a:t>
            </a:r>
            <a:r>
              <a:rPr lang="fr-FR" dirty="0" smtClean="0"/>
              <a:t>Hyakutake)</a:t>
            </a:r>
            <a:r>
              <a:rPr lang="fr-CA" dirty="0" smtClean="0"/>
              <a:t> détient le record d’une des comètes ayant passé le plus près de la Terre.</a:t>
            </a:r>
          </a:p>
          <a:p>
            <a:endParaRPr lang="fr-CA" dirty="0"/>
          </a:p>
        </p:txBody>
      </p:sp>
      <p:pic>
        <p:nvPicPr>
          <p:cNvPr id="4"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6" name="Titre 1"/>
          <p:cNvSpPr txBox="1">
            <a:spLocks/>
          </p:cNvSpPr>
          <p:nvPr/>
        </p:nvSpPr>
        <p:spPr>
          <a:xfrm>
            <a:off x="539552" y="476672"/>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Quelques records…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ntage-lune-holmes-2.jpg"/>
          <p:cNvPicPr>
            <a:picLocks noChangeAspect="1" noChangeArrowheads="1"/>
          </p:cNvPicPr>
          <p:nvPr/>
        </p:nvPicPr>
        <p:blipFill>
          <a:blip r:embed="rId3" cstate="print"/>
          <a:srcRect/>
          <a:stretch>
            <a:fillRect/>
          </a:stretch>
        </p:blipFill>
        <p:spPr bwMode="auto">
          <a:xfrm>
            <a:off x="323528" y="1844824"/>
            <a:ext cx="4656041" cy="2952328"/>
          </a:xfrm>
          <a:prstGeom prst="rect">
            <a:avLst/>
          </a:prstGeom>
          <a:noFill/>
        </p:spPr>
      </p:pic>
      <p:pic>
        <p:nvPicPr>
          <p:cNvPr id="6" name="Picture 2" descr="http://www.astronoo.com/images/cometes/cometeHolmes.jpg"/>
          <p:cNvPicPr>
            <a:picLocks noChangeAspect="1" noChangeArrowheads="1"/>
          </p:cNvPicPr>
          <p:nvPr/>
        </p:nvPicPr>
        <p:blipFill>
          <a:blip r:embed="rId4" cstate="print"/>
          <a:srcRect/>
          <a:stretch>
            <a:fillRect/>
          </a:stretch>
        </p:blipFill>
        <p:spPr bwMode="auto">
          <a:xfrm>
            <a:off x="5076056" y="1844824"/>
            <a:ext cx="3744416" cy="2808312"/>
          </a:xfrm>
          <a:prstGeom prst="rect">
            <a:avLst/>
          </a:prstGeom>
          <a:noFill/>
        </p:spPr>
      </p:pic>
      <p:sp>
        <p:nvSpPr>
          <p:cNvPr id="7" name="ZoneTexte 6"/>
          <p:cNvSpPr txBox="1"/>
          <p:nvPr/>
        </p:nvSpPr>
        <p:spPr>
          <a:xfrm>
            <a:off x="2123728" y="5085184"/>
            <a:ext cx="5112568" cy="369332"/>
          </a:xfrm>
          <a:prstGeom prst="rect">
            <a:avLst/>
          </a:prstGeom>
          <a:noFill/>
        </p:spPr>
        <p:txBody>
          <a:bodyPr wrap="square" rtlCol="0">
            <a:spAutoFit/>
          </a:bodyPr>
          <a:lstStyle/>
          <a:p>
            <a:r>
              <a:rPr lang="fr-CA" dirty="0" smtClean="0"/>
              <a:t>Plus grand sursaut cométaire: comète Holmes</a:t>
            </a:r>
            <a:endParaRPr lang="fr-CA" dirty="0"/>
          </a:p>
        </p:txBody>
      </p:sp>
      <p:pic>
        <p:nvPicPr>
          <p:cNvPr id="8" name="Picture 4" descr="http://www.decouvertedelunivers.ca/images/faaq.jpg"/>
          <p:cNvPicPr>
            <a:picLocks noChangeAspect="1" noChangeArrowheads="1"/>
          </p:cNvPicPr>
          <p:nvPr/>
        </p:nvPicPr>
        <p:blipFill>
          <a:blip r:embed="rId5" cstate="print"/>
          <a:srcRect/>
          <a:stretch>
            <a:fillRect/>
          </a:stretch>
        </p:blipFill>
        <p:spPr bwMode="auto">
          <a:xfrm>
            <a:off x="323528" y="5949280"/>
            <a:ext cx="1381125" cy="628651"/>
          </a:xfrm>
          <a:prstGeom prst="rect">
            <a:avLst/>
          </a:prstGeom>
          <a:noFill/>
        </p:spPr>
      </p:pic>
      <p:sp>
        <p:nvSpPr>
          <p:cNvPr id="9" name="Titre 1"/>
          <p:cNvSpPr txBox="1">
            <a:spLocks/>
          </p:cNvSpPr>
          <p:nvPr/>
        </p:nvSpPr>
        <p:spPr>
          <a:xfrm>
            <a:off x="467544" y="692696"/>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Quelques records…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67544" y="1988840"/>
            <a:ext cx="2520280" cy="2585323"/>
          </a:xfrm>
          <a:prstGeom prst="rect">
            <a:avLst/>
          </a:prstGeom>
          <a:noFill/>
        </p:spPr>
        <p:txBody>
          <a:bodyPr wrap="square" rtlCol="0">
            <a:spAutoFit/>
          </a:bodyPr>
          <a:lstStyle/>
          <a:p>
            <a:r>
              <a:rPr lang="fr-CA" dirty="0" smtClean="0"/>
              <a:t>La comète connue qui s’éloigne le plus du Soleil, C/1992 J1 (Spacewatch), atteignant à son aphélie la distance de 154 202 U.A., soit 2,44 années-lumière.</a:t>
            </a:r>
            <a:endParaRPr lang="fr-CA" dirty="0" smtClean="0">
              <a:solidFill>
                <a:schemeClr val="bg1"/>
              </a:solidFill>
            </a:endParaRPr>
          </a:p>
        </p:txBody>
      </p:sp>
      <p:sp>
        <p:nvSpPr>
          <p:cNvPr id="7" name="Titre 1"/>
          <p:cNvSpPr txBox="1">
            <a:spLocks/>
          </p:cNvSpPr>
          <p:nvPr/>
        </p:nvSpPr>
        <p:spPr>
          <a:xfrm>
            <a:off x="539552" y="476672"/>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Quelques records…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1026" name="Picture 2" descr="http://upload.wikimedia.org/wikipedia/commons/7/7b/CometSpace.png"/>
          <p:cNvPicPr>
            <a:picLocks noChangeAspect="1" noChangeArrowheads="1"/>
          </p:cNvPicPr>
          <p:nvPr/>
        </p:nvPicPr>
        <p:blipFill>
          <a:blip r:embed="rId3" cstate="print"/>
          <a:srcRect/>
          <a:stretch>
            <a:fillRect/>
          </a:stretch>
        </p:blipFill>
        <p:spPr bwMode="auto">
          <a:xfrm>
            <a:off x="3131840" y="2060848"/>
            <a:ext cx="5553075" cy="2943225"/>
          </a:xfrm>
          <a:prstGeom prst="rect">
            <a:avLst/>
          </a:prstGeom>
          <a:noFill/>
        </p:spPr>
      </p:pic>
      <p:pic>
        <p:nvPicPr>
          <p:cNvPr id="8"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6" name="Titre 1"/>
          <p:cNvSpPr txBox="1">
            <a:spLocks/>
          </p:cNvSpPr>
          <p:nvPr/>
        </p:nvSpPr>
        <p:spPr>
          <a:xfrm>
            <a:off x="539552" y="476672"/>
            <a:ext cx="8208912"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Quelques records…</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sp>
        <p:nvSpPr>
          <p:cNvPr id="8" name="ZoneTexte 7"/>
          <p:cNvSpPr txBox="1"/>
          <p:nvPr/>
        </p:nvSpPr>
        <p:spPr>
          <a:xfrm>
            <a:off x="395536" y="1484784"/>
            <a:ext cx="8352928" cy="4770537"/>
          </a:xfrm>
          <a:prstGeom prst="rect">
            <a:avLst/>
          </a:prstGeom>
          <a:noFill/>
        </p:spPr>
        <p:txBody>
          <a:bodyPr wrap="square" rtlCol="0">
            <a:spAutoFit/>
          </a:bodyPr>
          <a:lstStyle/>
          <a:p>
            <a:r>
              <a:rPr lang="fr-CA" sz="1600" dirty="0" smtClean="0"/>
              <a:t>Noyau le plus gros : 95P/Chiron (150km).</a:t>
            </a:r>
          </a:p>
          <a:p>
            <a:endParaRPr lang="fr-CA" sz="1600" dirty="0" smtClean="0"/>
          </a:p>
          <a:p>
            <a:r>
              <a:rPr lang="fr-CA" sz="1600" dirty="0" smtClean="0"/>
              <a:t>Noyau le plus petit : 147P/</a:t>
            </a:r>
            <a:r>
              <a:rPr lang="fr-CA" sz="1600" dirty="0" err="1" smtClean="0"/>
              <a:t>Kushida-Muramatsu</a:t>
            </a:r>
            <a:r>
              <a:rPr lang="fr-CA" sz="1600" dirty="0" smtClean="0"/>
              <a:t> (seulement 0,42 km de diamètre).</a:t>
            </a:r>
          </a:p>
          <a:p>
            <a:endParaRPr lang="fr-CA" sz="1600" dirty="0" smtClean="0"/>
          </a:p>
          <a:p>
            <a:r>
              <a:rPr lang="fr-CA" sz="1600" dirty="0" smtClean="0"/>
              <a:t>Comète qui est passée le plus près de la Terre : D/1770 L1 (</a:t>
            </a:r>
            <a:r>
              <a:rPr lang="fr-CA" sz="1600" dirty="0" err="1" smtClean="0"/>
              <a:t>Lexell</a:t>
            </a:r>
            <a:r>
              <a:rPr lang="fr-CA" sz="1600" dirty="0" smtClean="0"/>
              <a:t>) est passée à 0,015 U.A. de la Terre.</a:t>
            </a:r>
          </a:p>
          <a:p>
            <a:endParaRPr lang="fr-CA" sz="1600" dirty="0" smtClean="0"/>
          </a:p>
          <a:p>
            <a:r>
              <a:rPr lang="fr-CA" sz="1600" dirty="0" smtClean="0"/>
              <a:t>Comète la plus active :  Hale Bopp, elle a relâché jusqu'à plus de 300 tonnes de gaz par seconde (et au moins autant de poussières).</a:t>
            </a:r>
          </a:p>
          <a:p>
            <a:endParaRPr lang="fr-CA" sz="1600" dirty="0" smtClean="0"/>
          </a:p>
          <a:p>
            <a:r>
              <a:rPr lang="fr-CA" sz="1600" dirty="0" smtClean="0"/>
              <a:t>L’astronome qui a découvert le plus de comètes : L‘australien Robert McNaught a découvert une cinquantaine de comètes durant les trente dernières années.</a:t>
            </a:r>
          </a:p>
          <a:p>
            <a:endParaRPr lang="fr-CA" sz="1600" dirty="0" smtClean="0"/>
          </a:p>
          <a:p>
            <a:r>
              <a:rPr lang="fr-CA" sz="1600" dirty="0" smtClean="0"/>
              <a:t>L’instrument qui a découvert le plus de comètes :  SOHO avec plus de 1500.</a:t>
            </a:r>
          </a:p>
          <a:p>
            <a:endParaRPr lang="fr-CA" sz="1600" dirty="0" smtClean="0"/>
          </a:p>
          <a:p>
            <a:r>
              <a:rPr lang="fr-CA" sz="1600" dirty="0"/>
              <a:t>Première photo d’une comète : C/1858 L1 (Donati), prises en Angleterre par le photographe W. </a:t>
            </a:r>
            <a:r>
              <a:rPr lang="fr-CA" sz="1600" dirty="0" err="1" smtClean="0"/>
              <a:t>Usherwood</a:t>
            </a:r>
            <a:r>
              <a:rPr lang="fr-CA" sz="1600" dirty="0" smtClean="0"/>
              <a:t>.</a:t>
            </a:r>
            <a:endParaRPr lang="fr-CA" sz="1600" dirty="0"/>
          </a:p>
          <a:p>
            <a:endParaRPr lang="fr-CA" sz="1600" dirty="0" smtClean="0"/>
          </a:p>
          <a:p>
            <a:endParaRPr lang="fr-CA" sz="1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11560" y="332656"/>
            <a:ext cx="820891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La mort d’une comète</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5"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pic>
        <p:nvPicPr>
          <p:cNvPr id="6" name="Picture 4" descr="http://www.slate.fr/sites/default/files/imagecache/blognews-picture/soho_c3_timelapse.jpg"/>
          <p:cNvPicPr>
            <a:picLocks noChangeAspect="1" noChangeArrowheads="1"/>
          </p:cNvPicPr>
          <p:nvPr/>
        </p:nvPicPr>
        <p:blipFill>
          <a:blip r:embed="rId4" cstate="print"/>
          <a:srcRect/>
          <a:stretch>
            <a:fillRect/>
          </a:stretch>
        </p:blipFill>
        <p:spPr bwMode="auto">
          <a:xfrm>
            <a:off x="5004048" y="1628800"/>
            <a:ext cx="3168352" cy="2376264"/>
          </a:xfrm>
          <a:prstGeom prst="rect">
            <a:avLst/>
          </a:prstGeom>
          <a:noFill/>
        </p:spPr>
      </p:pic>
      <p:pic>
        <p:nvPicPr>
          <p:cNvPr id="7" name="Picture 2" descr="http://www.jmmasuy.net/images/cometes/shoemaker-levy9.jpg"/>
          <p:cNvPicPr>
            <a:picLocks noChangeAspect="1" noChangeArrowheads="1"/>
          </p:cNvPicPr>
          <p:nvPr/>
        </p:nvPicPr>
        <p:blipFill>
          <a:blip r:embed="rId5" cstate="print"/>
          <a:srcRect/>
          <a:stretch>
            <a:fillRect/>
          </a:stretch>
        </p:blipFill>
        <p:spPr bwMode="auto">
          <a:xfrm>
            <a:off x="6012160" y="4149080"/>
            <a:ext cx="2151032" cy="2304256"/>
          </a:xfrm>
          <a:prstGeom prst="rect">
            <a:avLst/>
          </a:prstGeom>
          <a:noFill/>
        </p:spPr>
      </p:pic>
      <p:sp>
        <p:nvSpPr>
          <p:cNvPr id="9" name="ZoneTexte 8"/>
          <p:cNvSpPr txBox="1"/>
          <p:nvPr/>
        </p:nvSpPr>
        <p:spPr>
          <a:xfrm>
            <a:off x="611560" y="1629380"/>
            <a:ext cx="4104456" cy="1200329"/>
          </a:xfrm>
          <a:prstGeom prst="rect">
            <a:avLst/>
          </a:prstGeom>
          <a:noFill/>
        </p:spPr>
        <p:txBody>
          <a:bodyPr wrap="square" rtlCol="0">
            <a:spAutoFit/>
          </a:bodyPr>
          <a:lstStyle/>
          <a:p>
            <a:r>
              <a:rPr lang="fr-CA" dirty="0" smtClean="0"/>
              <a:t>Certaines comètes passent très près du Soleil et meurent en s’évaporant complètement.  Meilleur exemple:  la comète ISON !</a:t>
            </a:r>
            <a:endParaRPr lang="fr-CA" dirty="0"/>
          </a:p>
        </p:txBody>
      </p:sp>
      <p:sp>
        <p:nvSpPr>
          <p:cNvPr id="10" name="ZoneTexte 9"/>
          <p:cNvSpPr txBox="1"/>
          <p:nvPr/>
        </p:nvSpPr>
        <p:spPr>
          <a:xfrm>
            <a:off x="2195736" y="5373216"/>
            <a:ext cx="3600400" cy="923330"/>
          </a:xfrm>
          <a:prstGeom prst="rect">
            <a:avLst/>
          </a:prstGeom>
          <a:noFill/>
        </p:spPr>
        <p:txBody>
          <a:bodyPr wrap="square" rtlCol="0">
            <a:spAutoFit/>
          </a:bodyPr>
          <a:lstStyle/>
          <a:p>
            <a:r>
              <a:rPr lang="fr-CA" dirty="0" smtClean="0"/>
              <a:t>D’autres comètes s’écrasent sur des planètes comme la comète </a:t>
            </a:r>
            <a:r>
              <a:rPr lang="fr-CA" dirty="0" err="1" smtClean="0"/>
              <a:t>Showmaker</a:t>
            </a:r>
            <a:r>
              <a:rPr lang="fr-CA" dirty="0" smtClean="0"/>
              <a:t>/Levy 9 sur Jupiter.</a:t>
            </a:r>
            <a:endParaRPr lang="fr-CA" dirty="0"/>
          </a:p>
        </p:txBody>
      </p:sp>
      <p:pic>
        <p:nvPicPr>
          <p:cNvPr id="1026" name="Picture 2" descr="http://upload.wikimedia.org/wikipedia/commons/7/71/Shoemaker-levy-tidal-forc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3661059"/>
            <a:ext cx="4231584" cy="1640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http://www.physics.sjsu.edu/tomley/ObjectSpectra/RGB%20Spectra%5Ccom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556792"/>
            <a:ext cx="633412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5" name="Titre 1"/>
          <p:cNvSpPr txBox="1">
            <a:spLocks/>
          </p:cNvSpPr>
          <p:nvPr/>
        </p:nvSpPr>
        <p:spPr>
          <a:xfrm>
            <a:off x="457200" y="274638"/>
            <a:ext cx="6203032"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Spectre d’une comète</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1813224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55576" y="620688"/>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Un peu d’histoire</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6" name="Picture 2" descr="http://upload.questmachine.org/picture/CometeBM_atlas_chinois1294957591.jpg"/>
          <p:cNvPicPr>
            <a:picLocks noChangeAspect="1" noChangeArrowheads="1"/>
          </p:cNvPicPr>
          <p:nvPr/>
        </p:nvPicPr>
        <p:blipFill>
          <a:blip r:embed="rId3" cstate="print"/>
          <a:srcRect/>
          <a:stretch>
            <a:fillRect/>
          </a:stretch>
        </p:blipFill>
        <p:spPr bwMode="auto">
          <a:xfrm>
            <a:off x="1907704" y="1844824"/>
            <a:ext cx="6321701" cy="3096344"/>
          </a:xfrm>
          <a:prstGeom prst="rect">
            <a:avLst/>
          </a:prstGeom>
          <a:noFill/>
        </p:spPr>
      </p:pic>
      <p:sp>
        <p:nvSpPr>
          <p:cNvPr id="7" name="ZoneTexte 6"/>
          <p:cNvSpPr txBox="1"/>
          <p:nvPr/>
        </p:nvSpPr>
        <p:spPr>
          <a:xfrm>
            <a:off x="1848669" y="5085184"/>
            <a:ext cx="6827787" cy="1200329"/>
          </a:xfrm>
          <a:prstGeom prst="rect">
            <a:avLst/>
          </a:prstGeom>
          <a:noFill/>
        </p:spPr>
        <p:txBody>
          <a:bodyPr wrap="square" rtlCol="0">
            <a:spAutoFit/>
          </a:bodyPr>
          <a:lstStyle/>
          <a:p>
            <a:r>
              <a:rPr lang="fr-CA" dirty="0" smtClean="0"/>
              <a:t>Le plus ancien dessin de comètes date du </a:t>
            </a:r>
            <a:r>
              <a:rPr lang="fr-CA" cap="small" dirty="0" smtClean="0"/>
              <a:t>iv</a:t>
            </a:r>
            <a:r>
              <a:rPr lang="fr-CA" baseline="30000" dirty="0" smtClean="0"/>
              <a:t>e</a:t>
            </a:r>
            <a:r>
              <a:rPr lang="fr-CA" dirty="0" smtClean="0"/>
              <a:t> siècle avant  J.-C. </a:t>
            </a:r>
            <a:r>
              <a:rPr lang="fr-CA" dirty="0"/>
              <a:t> </a:t>
            </a:r>
            <a:r>
              <a:rPr lang="fr-CA" dirty="0" smtClean="0"/>
              <a:t>Sur un livre de soie, découvert en 1974 dans la tombe du marquis de </a:t>
            </a:r>
            <a:r>
              <a:rPr lang="fr-CA" dirty="0" err="1" smtClean="0"/>
              <a:t>Dai</a:t>
            </a:r>
            <a:r>
              <a:rPr lang="fr-CA" dirty="0" smtClean="0"/>
              <a:t> en Chine, sont représentés vingt-neuf types de comètes.</a:t>
            </a:r>
            <a:endParaRPr lang="fr-CA" dirty="0"/>
          </a:p>
        </p:txBody>
      </p:sp>
      <p:pic>
        <p:nvPicPr>
          <p:cNvPr id="8"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Espace réservé du contenu 3"/>
          <p:cNvSpPr>
            <a:spLocks noGrp="1"/>
          </p:cNvSpPr>
          <p:nvPr>
            <p:ph sz="quarter" idx="4294967295"/>
          </p:nvPr>
        </p:nvSpPr>
        <p:spPr>
          <a:xfrm>
            <a:off x="611560" y="1700808"/>
            <a:ext cx="8136904" cy="1800200"/>
          </a:xfrm>
          <a:prstGeom prst="rect">
            <a:avLst/>
          </a:prstGeom>
        </p:spPr>
        <p:txBody>
          <a:bodyPr>
            <a:noAutofit/>
          </a:bodyPr>
          <a:lstStyle/>
          <a:p>
            <a:pPr eaLnBrk="1" fontAlgn="auto">
              <a:spcBef>
                <a:spcPts val="0"/>
              </a:spcBef>
              <a:spcAft>
                <a:spcPts val="0"/>
              </a:spcAft>
              <a:buFont typeface="Arial" pitchFamily="34" charset="0"/>
              <a:buChar char="•"/>
              <a:defRPr/>
            </a:pPr>
            <a:r>
              <a:rPr lang="fr-FR" sz="2400" dirty="0">
                <a:solidFill>
                  <a:srgbClr val="FFFFFF"/>
                </a:solidFill>
                <a:effectLst>
                  <a:outerShdw blurRad="38100" dist="38100" dir="2700000" algn="tl">
                    <a:srgbClr val="000000">
                      <a:alpha val="43137"/>
                    </a:srgbClr>
                  </a:outerShdw>
                </a:effectLst>
                <a:ea typeface="Lucida Sans Unicode" pitchFamily="2"/>
                <a:cs typeface="Tahoma" pitchFamily="2"/>
              </a:rPr>
              <a:t>Les filtres </a:t>
            </a:r>
            <a:r>
              <a:rPr lang="fr-FR" sz="2400" dirty="0" smtClean="0">
                <a:solidFill>
                  <a:srgbClr val="FFFFFF"/>
                </a:solidFill>
                <a:effectLst>
                  <a:outerShdw blurRad="38100" dist="38100" dir="2700000" algn="tl">
                    <a:srgbClr val="000000">
                      <a:alpha val="43137"/>
                    </a:srgbClr>
                  </a:outerShdw>
                </a:effectLst>
                <a:ea typeface="Lucida Sans Unicode" pitchFamily="2"/>
                <a:cs typeface="Tahoma" pitchFamily="2"/>
              </a:rPr>
              <a:t>permettent de mettre en valeur certaines structures.</a:t>
            </a:r>
          </a:p>
          <a:p>
            <a:pPr marL="0" indent="0" eaLnBrk="1" fontAlgn="auto">
              <a:spcBef>
                <a:spcPts val="0"/>
              </a:spcBef>
              <a:spcAft>
                <a:spcPts val="0"/>
              </a:spcAft>
              <a:buNone/>
              <a:defRPr/>
            </a:pPr>
            <a:endParaRPr lang="fr-FR" sz="2400" dirty="0">
              <a:solidFill>
                <a:srgbClr val="FFFFFF"/>
              </a:solidFill>
              <a:effectLst>
                <a:outerShdw blurRad="38100" dist="38100" dir="2700000" algn="tl">
                  <a:srgbClr val="000000">
                    <a:alpha val="43137"/>
                  </a:srgbClr>
                </a:outerShdw>
              </a:effectLst>
              <a:ea typeface="Lucida Sans Unicode" pitchFamily="2"/>
              <a:cs typeface="Tahoma" pitchFamily="2"/>
            </a:endParaRPr>
          </a:p>
          <a:p>
            <a:pPr eaLnBrk="1" fontAlgn="auto">
              <a:spcBef>
                <a:spcPts val="0"/>
              </a:spcBef>
              <a:spcAft>
                <a:spcPts val="0"/>
              </a:spcAft>
              <a:buFont typeface="Arial" pitchFamily="34" charset="0"/>
              <a:buChar char="•"/>
              <a:defRPr/>
            </a:pPr>
            <a:r>
              <a:rPr lang="fr-FR" sz="2400" dirty="0" smtClean="0">
                <a:solidFill>
                  <a:srgbClr val="FFFFFF"/>
                </a:solidFill>
                <a:effectLst>
                  <a:outerShdw blurRad="38100" dist="38100" dir="2700000" algn="tl">
                    <a:srgbClr val="000000">
                      <a:alpha val="43137"/>
                    </a:srgbClr>
                  </a:outerShdw>
                </a:effectLst>
                <a:ea typeface="Lucida Sans Unicode" pitchFamily="2"/>
                <a:cs typeface="Tahoma" pitchFamily="2"/>
              </a:rPr>
              <a:t>Ils privilégient certaines </a:t>
            </a:r>
            <a:r>
              <a:rPr lang="fr-FR" sz="2400" dirty="0">
                <a:solidFill>
                  <a:srgbClr val="FFFFFF"/>
                </a:solidFill>
                <a:effectLst>
                  <a:outerShdw blurRad="38100" dist="38100" dir="2700000" algn="tl">
                    <a:srgbClr val="000000">
                      <a:alpha val="43137"/>
                    </a:srgbClr>
                  </a:outerShdw>
                </a:effectLst>
                <a:ea typeface="Lucida Sans Unicode" pitchFamily="2"/>
                <a:cs typeface="Tahoma" pitchFamily="2"/>
              </a:rPr>
              <a:t>bandes passantes de la </a:t>
            </a:r>
            <a:r>
              <a:rPr lang="fr-FR" sz="2400" dirty="0" smtClean="0">
                <a:solidFill>
                  <a:srgbClr val="FFFFFF"/>
                </a:solidFill>
                <a:effectLst>
                  <a:outerShdw blurRad="38100" dist="38100" dir="2700000" algn="tl">
                    <a:srgbClr val="000000">
                      <a:alpha val="43137"/>
                    </a:srgbClr>
                  </a:outerShdw>
                </a:effectLst>
                <a:ea typeface="Lucida Sans Unicode" pitchFamily="2"/>
                <a:cs typeface="Tahoma" pitchFamily="2"/>
              </a:rPr>
              <a:t>lumière émise.</a:t>
            </a:r>
            <a:endParaRPr lang="fr-FR" sz="2400" dirty="0">
              <a:solidFill>
                <a:srgbClr val="FFFFFF"/>
              </a:solidFill>
              <a:effectLst>
                <a:outerShdw blurRad="38100" dist="38100" dir="2700000" algn="tl">
                  <a:srgbClr val="000000">
                    <a:alpha val="43137"/>
                  </a:srgbClr>
                </a:outerShdw>
              </a:effectLst>
              <a:ea typeface="Lucida Sans Unicode" pitchFamily="2"/>
              <a:cs typeface="Tahoma" pitchFamily="2"/>
            </a:endParaRPr>
          </a:p>
          <a:p>
            <a:pPr eaLnBrk="1" fontAlgn="auto">
              <a:spcBef>
                <a:spcPts val="0"/>
              </a:spcBef>
              <a:spcAft>
                <a:spcPts val="0"/>
              </a:spcAft>
              <a:buFont typeface="Arial" pitchFamily="34" charset="0"/>
              <a:buChar char="•"/>
              <a:defRPr/>
            </a:pPr>
            <a:endParaRPr lang="fr-FR" sz="2400" dirty="0">
              <a:solidFill>
                <a:srgbClr val="FFFFFF"/>
              </a:solidFill>
              <a:effectLst>
                <a:outerShdw blurRad="38100" dist="38100" dir="2700000" algn="tl">
                  <a:srgbClr val="000000">
                    <a:alpha val="43137"/>
                  </a:srgbClr>
                </a:outerShdw>
              </a:effectLst>
              <a:ea typeface="Lucida Sans Unicode" pitchFamily="2"/>
              <a:cs typeface="Tahoma" pitchFamily="2"/>
            </a:endParaRPr>
          </a:p>
          <a:p>
            <a:pPr eaLnBrk="1" fontAlgn="auto">
              <a:spcBef>
                <a:spcPts val="0"/>
              </a:spcBef>
              <a:spcAft>
                <a:spcPts val="0"/>
              </a:spcAft>
              <a:buFont typeface="Arial" pitchFamily="34" charset="0"/>
              <a:buChar char="•"/>
              <a:defRPr/>
            </a:pPr>
            <a:r>
              <a:rPr lang="fr-FR" sz="2400" dirty="0">
                <a:solidFill>
                  <a:srgbClr val="FFFFFF"/>
                </a:solidFill>
                <a:effectLst>
                  <a:outerShdw blurRad="38100" dist="38100" dir="2700000" algn="tl">
                    <a:srgbClr val="000000">
                      <a:alpha val="43137"/>
                    </a:srgbClr>
                  </a:outerShdw>
                </a:effectLst>
                <a:ea typeface="Lucida Sans Unicode" pitchFamily="2"/>
                <a:cs typeface="Tahoma" pitchFamily="2"/>
              </a:rPr>
              <a:t>Les </a:t>
            </a:r>
            <a:r>
              <a:rPr lang="fr-FR" sz="2400" dirty="0" smtClean="0">
                <a:solidFill>
                  <a:srgbClr val="FFFFFF"/>
                </a:solidFill>
                <a:effectLst>
                  <a:outerShdw blurRad="38100" dist="38100" dir="2700000" algn="tl">
                    <a:srgbClr val="000000">
                      <a:alpha val="43137"/>
                    </a:srgbClr>
                  </a:outerShdw>
                </a:effectLst>
                <a:ea typeface="Lucida Sans Unicode" pitchFamily="2"/>
                <a:cs typeface="Tahoma" pitchFamily="2"/>
              </a:rPr>
              <a:t>filtres sont </a:t>
            </a:r>
            <a:r>
              <a:rPr lang="fr-FR" sz="2400" dirty="0">
                <a:solidFill>
                  <a:srgbClr val="FFFFFF"/>
                </a:solidFill>
                <a:effectLst>
                  <a:outerShdw blurRad="38100" dist="38100" dir="2700000" algn="tl">
                    <a:srgbClr val="000000">
                      <a:alpha val="43137"/>
                    </a:srgbClr>
                  </a:outerShdw>
                </a:effectLst>
                <a:ea typeface="Lucida Sans Unicode" pitchFamily="2"/>
                <a:cs typeface="Tahoma" pitchFamily="2"/>
              </a:rPr>
              <a:t>principalement utilisés pour l'observation des nébuleuses et nébuleuses </a:t>
            </a:r>
            <a:r>
              <a:rPr lang="fr-FR" sz="2400" dirty="0" smtClean="0">
                <a:solidFill>
                  <a:srgbClr val="FFFFFF"/>
                </a:solidFill>
                <a:effectLst>
                  <a:outerShdw blurRad="38100" dist="38100" dir="2700000" algn="tl">
                    <a:srgbClr val="000000">
                      <a:alpha val="43137"/>
                    </a:srgbClr>
                  </a:outerShdw>
                </a:effectLst>
                <a:ea typeface="Lucida Sans Unicode" pitchFamily="2"/>
                <a:cs typeface="Tahoma" pitchFamily="2"/>
              </a:rPr>
              <a:t>planétaires. Ils </a:t>
            </a:r>
            <a:r>
              <a:rPr lang="fr-FR" sz="2400" dirty="0">
                <a:solidFill>
                  <a:srgbClr val="FFFFFF"/>
                </a:solidFill>
                <a:effectLst>
                  <a:outerShdw blurRad="38100" dist="38100" dir="2700000" algn="tl">
                    <a:srgbClr val="000000">
                      <a:alpha val="43137"/>
                    </a:srgbClr>
                  </a:outerShdw>
                </a:effectLst>
                <a:ea typeface="Lucida Sans Unicode" pitchFamily="2"/>
                <a:cs typeface="Tahoma" pitchFamily="2"/>
              </a:rPr>
              <a:t>servent aussi à </a:t>
            </a:r>
            <a:r>
              <a:rPr lang="fr-FR" sz="2400" dirty="0" smtClean="0">
                <a:solidFill>
                  <a:srgbClr val="FFFFFF"/>
                </a:solidFill>
                <a:effectLst>
                  <a:outerShdw blurRad="38100" dist="38100" dir="2700000" algn="tl">
                    <a:srgbClr val="000000">
                      <a:alpha val="43137"/>
                    </a:srgbClr>
                  </a:outerShdw>
                </a:effectLst>
                <a:ea typeface="Lucida Sans Unicode" pitchFamily="2"/>
                <a:cs typeface="Tahoma" pitchFamily="2"/>
              </a:rPr>
              <a:t>l'astrophotographe</a:t>
            </a:r>
            <a:r>
              <a:rPr lang="fr-FR" sz="2400" b="1" dirty="0" smtClean="0">
                <a:solidFill>
                  <a:srgbClr val="FFFFFF"/>
                </a:solidFill>
                <a:effectLst>
                  <a:outerShdw dist="17961" dir="2700000">
                    <a:scrgbClr r="0" g="0" b="0"/>
                  </a:outerShdw>
                </a:effectLst>
                <a:ea typeface="Lucida Sans Unicode" pitchFamily="2"/>
                <a:cs typeface="Tahoma" pitchFamily="2"/>
              </a:rPr>
              <a:t>.</a:t>
            </a:r>
            <a:endParaRPr lang="fr-FR" sz="2400" b="1"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a:pPr>
            <a:endParaRPr lang="fr-FR" sz="2400" b="1" dirty="0">
              <a:solidFill>
                <a:srgbClr val="FFFFFF"/>
              </a:solidFill>
              <a:effectLst>
                <a:outerShdw dist="17961" dir="2700000">
                  <a:scrgbClr r="0" g="0" b="0"/>
                </a:outerShdw>
              </a:effectLst>
              <a:ea typeface="Lucida Sans Unicode" pitchFamily="2"/>
              <a:cs typeface="Tahoma" pitchFamily="2"/>
            </a:endParaRPr>
          </a:p>
        </p:txBody>
      </p:sp>
      <p:pic>
        <p:nvPicPr>
          <p:cNvPr id="4"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7" name="Titre 1"/>
          <p:cNvSpPr txBox="1">
            <a:spLocks/>
          </p:cNvSpPr>
          <p:nvPr/>
        </p:nvSpPr>
        <p:spPr>
          <a:xfrm>
            <a:off x="457200" y="27463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Observation d’une comète :  les filtres</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23073661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611188" y="1628775"/>
            <a:ext cx="7924800" cy="4114800"/>
          </a:xfrm>
          <a:prstGeom prst="rect">
            <a:avLst/>
          </a:prstGeom>
        </p:spPr>
        <p:txBody>
          <a:bodyPr>
            <a:normAutofit/>
          </a:bodyPr>
          <a:lstStyle/>
          <a:p>
            <a:pPr marL="0" indent="0" eaLnBrk="1" fontAlgn="auto">
              <a:spcBef>
                <a:spcPts val="0"/>
              </a:spcBef>
              <a:spcAft>
                <a:spcPts val="0"/>
              </a:spcAft>
              <a:buFont typeface="Arial" charset="0"/>
              <a:buNone/>
              <a:defRPr b="1" u="sng">
                <a:solidFill>
                  <a:srgbClr val="FFFFFF"/>
                </a:solidFill>
                <a:effectLst>
                  <a:outerShdw dist="17961" dir="2700000">
                    <a:scrgbClr r="0" g="0" b="0"/>
                  </a:outerShdw>
                </a:effectLst>
                <a:uFillTx/>
              </a:defRPr>
            </a:pPr>
            <a:endParaRPr lang="fr-FR" sz="1800" b="1" u="sng"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b="1" u="sng">
                <a:solidFill>
                  <a:srgbClr val="FFFFFF"/>
                </a:solidFill>
                <a:effectLst>
                  <a:outerShdw dist="17961" dir="2700000">
                    <a:scrgbClr r="0" g="0" b="0"/>
                  </a:outerShdw>
                </a:effectLst>
                <a:uFillTx/>
              </a:defRPr>
            </a:pPr>
            <a:r>
              <a:rPr lang="fr-FR" sz="1800" dirty="0" smtClean="0">
                <a:solidFill>
                  <a:srgbClr val="FFFFFF"/>
                </a:solidFill>
                <a:effectLst>
                  <a:outerShdw dist="17961" dir="2700000">
                    <a:scrgbClr r="0" g="0" b="0"/>
                  </a:outerShdw>
                </a:effectLst>
                <a:ea typeface="Lucida Sans Unicode" pitchFamily="2"/>
                <a:cs typeface="Tahoma" pitchFamily="2"/>
              </a:rPr>
              <a:t>Deep </a:t>
            </a:r>
            <a:r>
              <a:rPr lang="fr-FR" sz="1800" dirty="0">
                <a:solidFill>
                  <a:srgbClr val="FFFFFF"/>
                </a:solidFill>
                <a:effectLst>
                  <a:outerShdw dist="17961" dir="2700000">
                    <a:scrgbClr r="0" g="0" b="0"/>
                  </a:outerShdw>
                </a:effectLst>
                <a:ea typeface="Lucida Sans Unicode" pitchFamily="2"/>
                <a:cs typeface="Tahoma" pitchFamily="2"/>
              </a:rPr>
              <a:t>Sky (</a:t>
            </a:r>
            <a:r>
              <a:rPr lang="fr-FR" sz="1800" dirty="0" err="1">
                <a:solidFill>
                  <a:srgbClr val="FFFFFF"/>
                </a:solidFill>
                <a:effectLst>
                  <a:outerShdw dist="17961" dir="2700000">
                    <a:scrgbClr r="0" g="0" b="0"/>
                  </a:outerShdw>
                </a:effectLst>
                <a:ea typeface="Lucida Sans Unicode" pitchFamily="2"/>
                <a:cs typeface="Tahoma" pitchFamily="2"/>
              </a:rPr>
              <a:t>moon</a:t>
            </a:r>
            <a:r>
              <a:rPr lang="fr-FR" sz="1800" dirty="0">
                <a:solidFill>
                  <a:srgbClr val="FFFFFF"/>
                </a:solidFill>
                <a:effectLst>
                  <a:outerShdw dist="17961" dir="2700000">
                    <a:scrgbClr r="0" g="0" b="0"/>
                  </a:outerShdw>
                </a:effectLst>
                <a:ea typeface="Lucida Sans Unicode" pitchFamily="2"/>
                <a:cs typeface="Tahoma" pitchFamily="2"/>
              </a:rPr>
              <a:t> and </a:t>
            </a:r>
            <a:r>
              <a:rPr lang="fr-FR" sz="1800" dirty="0" err="1">
                <a:solidFill>
                  <a:srgbClr val="FFFFFF"/>
                </a:solidFill>
                <a:effectLst>
                  <a:outerShdw dist="17961" dir="2700000">
                    <a:scrgbClr r="0" g="0" b="0"/>
                  </a:outerShdw>
                </a:effectLst>
                <a:ea typeface="Lucida Sans Unicode" pitchFamily="2"/>
                <a:cs typeface="Tahoma" pitchFamily="2"/>
              </a:rPr>
              <a:t>sky</a:t>
            </a:r>
            <a:r>
              <a:rPr lang="fr-FR" sz="1800" dirty="0">
                <a:solidFill>
                  <a:srgbClr val="FFFFFF"/>
                </a:solidFill>
                <a:effectLst>
                  <a:outerShdw dist="17961" dir="2700000">
                    <a:scrgbClr r="0" g="0" b="0"/>
                  </a:outerShdw>
                </a:effectLst>
                <a:ea typeface="Lucida Sans Unicode" pitchFamily="2"/>
                <a:cs typeface="Tahoma" pitchFamily="2"/>
              </a:rPr>
              <a:t> glow ) : « ciel profond </a:t>
            </a:r>
            <a:r>
              <a:rPr lang="fr-FR" sz="1800" dirty="0" smtClean="0">
                <a:solidFill>
                  <a:srgbClr val="FFFFFF"/>
                </a:solidFill>
                <a:effectLst>
                  <a:outerShdw dist="17961" dir="2700000">
                    <a:scrgbClr r="0" g="0" b="0"/>
                  </a:outerShdw>
                </a:effectLst>
                <a:ea typeface="Lucida Sans Unicode" pitchFamily="2"/>
                <a:cs typeface="Tahoma" pitchFamily="2"/>
              </a:rPr>
              <a:t>» (</a:t>
            </a:r>
            <a:r>
              <a:rPr lang="fr-FR" sz="1800" dirty="0">
                <a:solidFill>
                  <a:srgbClr val="FFFFFF"/>
                </a:solidFill>
                <a:effectLst>
                  <a:outerShdw dist="17961" dir="2700000">
                    <a:scrgbClr r="0" g="0" b="0"/>
                  </a:outerShdw>
                </a:effectLst>
                <a:ea typeface="Lucida Sans Unicode" pitchFamily="2"/>
                <a:cs typeface="Tahoma" pitchFamily="2"/>
              </a:rPr>
              <a:t>lumière de la lune et </a:t>
            </a:r>
            <a:r>
              <a:rPr lang="fr-FR" sz="1800" dirty="0" smtClean="0">
                <a:solidFill>
                  <a:srgbClr val="FFFFFF"/>
                </a:solidFill>
                <a:effectLst>
                  <a:outerShdw dist="17961" dir="2700000">
                    <a:scrgbClr r="0" g="0" b="0"/>
                  </a:outerShdw>
                </a:effectLst>
                <a:ea typeface="Lucida Sans Unicode" pitchFamily="2"/>
                <a:cs typeface="Tahoma" pitchFamily="2"/>
              </a:rPr>
              <a:t>de la pollution </a:t>
            </a:r>
            <a:r>
              <a:rPr lang="fr-FR" sz="1800" dirty="0">
                <a:solidFill>
                  <a:srgbClr val="FFFFFF"/>
                </a:solidFill>
                <a:effectLst>
                  <a:outerShdw dist="17961" dir="2700000">
                    <a:scrgbClr r="0" g="0" b="0"/>
                  </a:outerShdw>
                </a:effectLst>
                <a:ea typeface="Lucida Sans Unicode" pitchFamily="2"/>
                <a:cs typeface="Tahoma" pitchFamily="2"/>
              </a:rPr>
              <a:t>lumineuse</a:t>
            </a:r>
            <a:r>
              <a:rPr lang="fr-FR" sz="1800" dirty="0" smtClean="0">
                <a:solidFill>
                  <a:srgbClr val="FFFFFF"/>
                </a:solidFill>
                <a:effectLst>
                  <a:outerShdw dist="17961" dir="2700000">
                    <a:scrgbClr r="0" g="0" b="0"/>
                  </a:outerShdw>
                </a:effectLst>
                <a:ea typeface="Lucida Sans Unicode" pitchFamily="2"/>
                <a:cs typeface="Tahoma" pitchFamily="2"/>
              </a:rPr>
              <a:t>)</a:t>
            </a:r>
            <a:endParaRPr lang="fr-FR" sz="1800"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b="1" u="sng">
                <a:solidFill>
                  <a:srgbClr val="FFFFFF"/>
                </a:solidFill>
                <a:effectLst>
                  <a:outerShdw dist="17961" dir="2700000">
                    <a:scrgbClr r="0" g="0" b="0"/>
                  </a:outerShdw>
                </a:effectLst>
                <a:uFillTx/>
              </a:defRPr>
            </a:pPr>
            <a:endParaRPr lang="fr-FR" sz="1800"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b="1" u="sng">
                <a:solidFill>
                  <a:srgbClr val="FFFFFF"/>
                </a:solidFill>
                <a:effectLst>
                  <a:outerShdw dist="17961" dir="2700000">
                    <a:scrgbClr r="0" g="0" b="0"/>
                  </a:outerShdw>
                </a:effectLst>
                <a:uFillTx/>
              </a:defRPr>
            </a:pPr>
            <a:r>
              <a:rPr lang="fr-FR" sz="1800" dirty="0" smtClean="0">
                <a:solidFill>
                  <a:srgbClr val="FFFFFF"/>
                </a:solidFill>
                <a:effectLst>
                  <a:outerShdw dist="17961" dir="2700000">
                    <a:scrgbClr r="0" g="0" b="0"/>
                  </a:outerShdw>
                </a:effectLst>
                <a:ea typeface="Lucida Sans Unicode" pitchFamily="2"/>
                <a:cs typeface="Tahoma" pitchFamily="2"/>
              </a:rPr>
              <a:t>UHC </a:t>
            </a:r>
            <a:r>
              <a:rPr lang="fr-FR" sz="1800" dirty="0">
                <a:solidFill>
                  <a:srgbClr val="FFFFFF"/>
                </a:solidFill>
                <a:effectLst>
                  <a:outerShdw dist="17961" dir="2700000">
                    <a:scrgbClr r="0" g="0" b="0"/>
                  </a:outerShdw>
                </a:effectLst>
                <a:ea typeface="Lucida Sans Unicode" pitchFamily="2"/>
                <a:cs typeface="Tahoma" pitchFamily="2"/>
              </a:rPr>
              <a:t>(Ultra High </a:t>
            </a:r>
            <a:r>
              <a:rPr lang="fr-FR" sz="1800" dirty="0" err="1">
                <a:solidFill>
                  <a:srgbClr val="FFFFFF"/>
                </a:solidFill>
                <a:effectLst>
                  <a:outerShdw dist="17961" dir="2700000">
                    <a:scrgbClr r="0" g="0" b="0"/>
                  </a:outerShdw>
                </a:effectLst>
                <a:ea typeface="Lucida Sans Unicode" pitchFamily="2"/>
                <a:cs typeface="Tahoma" pitchFamily="2"/>
              </a:rPr>
              <a:t>Contrast</a:t>
            </a:r>
            <a:r>
              <a:rPr lang="fr-FR" sz="1800" dirty="0">
                <a:solidFill>
                  <a:srgbClr val="FFFFFF"/>
                </a:solidFill>
                <a:effectLst>
                  <a:outerShdw dist="17961" dir="2700000">
                    <a:scrgbClr r="0" g="0" b="0"/>
                  </a:outerShdw>
                </a:effectLst>
                <a:ea typeface="Lucida Sans Unicode" pitchFamily="2"/>
                <a:cs typeface="Tahoma" pitchFamily="2"/>
              </a:rPr>
              <a:t>) : « Très haut contraste </a:t>
            </a:r>
            <a:r>
              <a:rPr lang="fr-FR" sz="1800" dirty="0" smtClean="0">
                <a:solidFill>
                  <a:srgbClr val="FFFFFF"/>
                </a:solidFill>
                <a:effectLst>
                  <a:outerShdw dist="17961" dir="2700000">
                    <a:scrgbClr r="0" g="0" b="0"/>
                  </a:outerShdw>
                </a:effectLst>
                <a:ea typeface="Lucida Sans Unicode" pitchFamily="2"/>
                <a:cs typeface="Tahoma" pitchFamily="2"/>
              </a:rPr>
              <a:t>»</a:t>
            </a:r>
            <a:endParaRPr lang="fr-FR" sz="1800"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b="1" u="sng">
                <a:solidFill>
                  <a:srgbClr val="FFFFFF"/>
                </a:solidFill>
                <a:effectLst>
                  <a:outerShdw dist="17961" dir="2700000">
                    <a:scrgbClr r="0" g="0" b="0"/>
                  </a:outerShdw>
                </a:effectLst>
                <a:uFillTx/>
              </a:defRPr>
            </a:pPr>
            <a:endParaRPr lang="fr-FR" sz="1800"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b="1" u="sng">
                <a:solidFill>
                  <a:srgbClr val="FFFFFF"/>
                </a:solidFill>
                <a:effectLst>
                  <a:outerShdw dist="17961" dir="2700000">
                    <a:scrgbClr r="0" g="0" b="0"/>
                  </a:outerShdw>
                </a:effectLst>
                <a:uFillTx/>
              </a:defRPr>
            </a:pPr>
            <a:r>
              <a:rPr lang="fr-FR" sz="1800" dirty="0" smtClean="0">
                <a:solidFill>
                  <a:srgbClr val="FFFFFF"/>
                </a:solidFill>
                <a:effectLst>
                  <a:outerShdw dist="17961" dir="2700000">
                    <a:scrgbClr r="0" g="0" b="0"/>
                  </a:outerShdw>
                </a:effectLst>
                <a:ea typeface="Lucida Sans Unicode" pitchFamily="2"/>
                <a:cs typeface="Tahoma" pitchFamily="2"/>
              </a:rPr>
              <a:t>O </a:t>
            </a:r>
            <a:r>
              <a:rPr lang="fr-FR" sz="1800" dirty="0">
                <a:solidFill>
                  <a:srgbClr val="FFFFFF"/>
                </a:solidFill>
                <a:effectLst>
                  <a:outerShdw dist="17961" dir="2700000">
                    <a:scrgbClr r="0" g="0" b="0"/>
                  </a:outerShdw>
                </a:effectLst>
                <a:ea typeface="Lucida Sans Unicode" pitchFamily="2"/>
                <a:cs typeface="Tahoma" pitchFamily="2"/>
              </a:rPr>
              <a:t>III : « O</a:t>
            </a:r>
            <a:r>
              <a:rPr lang="fr-FR" sz="1800" dirty="0" smtClean="0">
                <a:solidFill>
                  <a:srgbClr val="FFFFFF"/>
                </a:solidFill>
                <a:effectLst>
                  <a:outerShdw dist="17961" dir="2700000">
                    <a:scrgbClr r="0" g="0" b="0"/>
                  </a:outerShdw>
                </a:effectLst>
                <a:ea typeface="Lucida Sans Unicode" pitchFamily="2"/>
                <a:cs typeface="Tahoma" pitchFamily="2"/>
              </a:rPr>
              <a:t>xygène </a:t>
            </a:r>
            <a:r>
              <a:rPr lang="fr-FR" sz="1800" dirty="0">
                <a:solidFill>
                  <a:srgbClr val="FFFFFF"/>
                </a:solidFill>
                <a:effectLst>
                  <a:outerShdw dist="17961" dir="2700000">
                    <a:scrgbClr r="0" g="0" b="0"/>
                  </a:outerShdw>
                </a:effectLst>
                <a:ea typeface="Lucida Sans Unicode" pitchFamily="2"/>
                <a:cs typeface="Tahoma" pitchFamily="2"/>
              </a:rPr>
              <a:t>III </a:t>
            </a:r>
            <a:r>
              <a:rPr lang="fr-FR" sz="1800" dirty="0" smtClean="0">
                <a:solidFill>
                  <a:srgbClr val="FFFFFF"/>
                </a:solidFill>
                <a:effectLst>
                  <a:outerShdw dist="17961" dir="2700000">
                    <a:scrgbClr r="0" g="0" b="0"/>
                  </a:outerShdw>
                </a:effectLst>
                <a:ea typeface="Lucida Sans Unicode" pitchFamily="2"/>
                <a:cs typeface="Tahoma" pitchFamily="2"/>
              </a:rPr>
              <a:t>»</a:t>
            </a:r>
            <a:endParaRPr lang="fr-FR" sz="1800"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b="1" u="sng">
                <a:solidFill>
                  <a:srgbClr val="FFFFFF"/>
                </a:solidFill>
                <a:effectLst>
                  <a:outerShdw dist="17961" dir="2700000">
                    <a:scrgbClr r="0" g="0" b="0"/>
                  </a:outerShdw>
                </a:effectLst>
                <a:uFillTx/>
              </a:defRPr>
            </a:pPr>
            <a:endParaRPr lang="fr-FR" sz="1800"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b="1" u="sng">
                <a:solidFill>
                  <a:srgbClr val="FFFFFF"/>
                </a:solidFill>
                <a:effectLst>
                  <a:outerShdw dist="17961" dir="2700000">
                    <a:scrgbClr r="0" g="0" b="0"/>
                  </a:outerShdw>
                </a:effectLst>
                <a:uFillTx/>
              </a:defRPr>
            </a:pPr>
            <a:r>
              <a:rPr lang="fr-FR" sz="1800" dirty="0" smtClean="0">
                <a:solidFill>
                  <a:srgbClr val="FFFFFF"/>
                </a:solidFill>
                <a:effectLst>
                  <a:outerShdw dist="17961" dir="2700000">
                    <a:scrgbClr r="0" g="0" b="0"/>
                  </a:outerShdw>
                </a:effectLst>
                <a:ea typeface="Lucida Sans Unicode" pitchFamily="2"/>
                <a:cs typeface="Tahoma" pitchFamily="2"/>
              </a:rPr>
              <a:t>H-Beta </a:t>
            </a:r>
            <a:r>
              <a:rPr lang="fr-FR" sz="1800" dirty="0">
                <a:solidFill>
                  <a:srgbClr val="FFFFFF"/>
                </a:solidFill>
                <a:effectLst>
                  <a:outerShdw dist="17961" dir="2700000">
                    <a:scrgbClr r="0" g="0" b="0"/>
                  </a:outerShdw>
                </a:effectLst>
                <a:ea typeface="Lucida Sans Unicode" pitchFamily="2"/>
                <a:cs typeface="Tahoma" pitchFamily="2"/>
              </a:rPr>
              <a:t>: « Hydrogène Beta </a:t>
            </a:r>
            <a:r>
              <a:rPr lang="fr-FR" sz="1800" dirty="0" smtClean="0">
                <a:solidFill>
                  <a:srgbClr val="FFFFFF"/>
                </a:solidFill>
                <a:effectLst>
                  <a:outerShdw dist="17961" dir="2700000">
                    <a:scrgbClr r="0" g="0" b="0"/>
                  </a:outerShdw>
                </a:effectLst>
                <a:ea typeface="Lucida Sans Unicode" pitchFamily="2"/>
                <a:cs typeface="Tahoma" pitchFamily="2"/>
              </a:rPr>
              <a:t>»</a:t>
            </a:r>
            <a:endParaRPr lang="fr-FR" sz="1800"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b="1" u="sng">
                <a:solidFill>
                  <a:srgbClr val="FFFFFF"/>
                </a:solidFill>
                <a:effectLst>
                  <a:outerShdw dist="17961" dir="2700000">
                    <a:scrgbClr r="0" g="0" b="0"/>
                  </a:outerShdw>
                </a:effectLst>
                <a:uFillTx/>
              </a:defRPr>
            </a:pPr>
            <a:endParaRPr lang="fr-FR" sz="1800"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b="1" u="sng">
                <a:solidFill>
                  <a:srgbClr val="FFFFFF"/>
                </a:solidFill>
                <a:effectLst>
                  <a:outerShdw dist="17961" dir="2700000">
                    <a:scrgbClr r="0" g="0" b="0"/>
                  </a:outerShdw>
                </a:effectLst>
                <a:uFillTx/>
              </a:defRPr>
            </a:pPr>
            <a:r>
              <a:rPr lang="fr-FR" sz="1800" dirty="0" smtClean="0">
                <a:solidFill>
                  <a:srgbClr val="FFFFFF"/>
                </a:solidFill>
                <a:effectLst>
                  <a:outerShdw dist="17961" dir="2700000">
                    <a:scrgbClr r="0" g="0" b="0"/>
                  </a:outerShdw>
                </a:effectLst>
                <a:ea typeface="Lucida Sans Unicode" pitchFamily="2"/>
                <a:cs typeface="Tahoma" pitchFamily="2"/>
              </a:rPr>
              <a:t>Comets </a:t>
            </a:r>
            <a:r>
              <a:rPr lang="fr-FR" sz="1800" dirty="0">
                <a:solidFill>
                  <a:srgbClr val="FFFFFF"/>
                </a:solidFill>
                <a:effectLst>
                  <a:outerShdw dist="17961" dir="2700000">
                    <a:scrgbClr r="0" g="0" b="0"/>
                  </a:outerShdw>
                </a:effectLst>
                <a:ea typeface="Lucida Sans Unicode" pitchFamily="2"/>
                <a:cs typeface="Tahoma" pitchFamily="2"/>
              </a:rPr>
              <a:t>: « comètes </a:t>
            </a:r>
            <a:r>
              <a:rPr lang="fr-FR" sz="1800" dirty="0" smtClean="0">
                <a:solidFill>
                  <a:srgbClr val="FFFFFF"/>
                </a:solidFill>
                <a:effectLst>
                  <a:outerShdw dist="17961" dir="2700000">
                    <a:scrgbClr r="0" g="0" b="0"/>
                  </a:outerShdw>
                </a:effectLst>
                <a:ea typeface="Lucida Sans Unicode" pitchFamily="2"/>
                <a:cs typeface="Tahoma" pitchFamily="2"/>
              </a:rPr>
              <a:t>»</a:t>
            </a:r>
          </a:p>
          <a:p>
            <a:pPr eaLnBrk="1" fontAlgn="auto">
              <a:spcBef>
                <a:spcPts val="0"/>
              </a:spcBef>
              <a:spcAft>
                <a:spcPts val="0"/>
              </a:spcAft>
              <a:buFont typeface="Arial" pitchFamily="34" charset="0"/>
              <a:buChar char="•"/>
              <a:defRPr b="1" u="sng">
                <a:solidFill>
                  <a:srgbClr val="FFFFFF"/>
                </a:solidFill>
                <a:effectLst>
                  <a:outerShdw dist="17961" dir="2700000">
                    <a:scrgbClr r="0" g="0" b="0"/>
                  </a:outerShdw>
                </a:effectLst>
                <a:uFillTx/>
              </a:defRPr>
            </a:pPr>
            <a:endParaRPr lang="fr-FR" sz="1800"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b="1" u="sng">
                <a:solidFill>
                  <a:srgbClr val="FFFFFF"/>
                </a:solidFill>
                <a:effectLst>
                  <a:outerShdw dist="17961" dir="2700000">
                    <a:scrgbClr r="0" g="0" b="0"/>
                  </a:outerShdw>
                </a:effectLst>
                <a:uFillTx/>
              </a:defRPr>
            </a:pPr>
            <a:r>
              <a:rPr lang="fr-FR" sz="1800" dirty="0" smtClean="0">
                <a:solidFill>
                  <a:srgbClr val="FFFFFF"/>
                </a:solidFill>
                <a:effectLst>
                  <a:outerShdw dist="17961" dir="2700000">
                    <a:scrgbClr r="0" g="0" b="0"/>
                  </a:outerShdw>
                </a:effectLst>
                <a:ea typeface="Lucida Sans Unicode" pitchFamily="2"/>
                <a:cs typeface="Tahoma" pitchFamily="2"/>
              </a:rPr>
              <a:t>Les filtres planétaires</a:t>
            </a:r>
            <a:endParaRPr lang="fr-FR" sz="1800" dirty="0">
              <a:solidFill>
                <a:srgbClr val="FFFFFF"/>
              </a:solidFill>
              <a:effectLst>
                <a:outerShdw dist="17961" dir="2700000">
                  <a:scrgbClr r="0" g="0" b="0"/>
                </a:outerShdw>
              </a:effectLst>
              <a:ea typeface="Lucida Sans Unicode" pitchFamily="2"/>
              <a:cs typeface="Tahoma" pitchFamily="2"/>
            </a:endParaRPr>
          </a:p>
          <a:p>
            <a:pPr eaLnBrk="1" fontAlgn="auto" hangingPunct="1">
              <a:buFont typeface="Arial" pitchFamily="34" charset="0"/>
              <a:buChar char="•"/>
              <a:defRPr/>
            </a:pPr>
            <a:endParaRPr lang="fr-CA" dirty="0"/>
          </a:p>
        </p:txBody>
      </p:sp>
      <p:pic>
        <p:nvPicPr>
          <p:cNvPr id="4"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7" name="Titre 1"/>
          <p:cNvSpPr txBox="1">
            <a:spLocks/>
          </p:cNvSpPr>
          <p:nvPr/>
        </p:nvSpPr>
        <p:spPr>
          <a:xfrm>
            <a:off x="457200" y="27463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Observation d’une comète :  les filtres</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0403709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611560" y="1556792"/>
            <a:ext cx="4538662" cy="3446239"/>
          </a:xfrm>
          <a:prstGeom prst="rect">
            <a:avLst/>
          </a:prstGeom>
        </p:spPr>
        <p:txBody>
          <a:bodyPr>
            <a:normAutofit/>
          </a:bodyPr>
          <a:lstStyle/>
          <a:p>
            <a:pPr eaLnBrk="1" fontAlgn="auto">
              <a:spcBef>
                <a:spcPts val="0"/>
              </a:spcBef>
              <a:spcAft>
                <a:spcPts val="0"/>
              </a:spcAft>
              <a:buFont typeface="Arial" pitchFamily="34" charset="0"/>
              <a:buChar char="•"/>
              <a:defRPr/>
            </a:pPr>
            <a:endParaRPr lang="fr-FR" sz="2000" b="1" u="sng"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a:pPr>
            <a:endParaRPr lang="fr-FR" sz="2000" b="1" u="sng" dirty="0">
              <a:solidFill>
                <a:srgbClr val="FFFFFF"/>
              </a:solidFill>
              <a:effectLst>
                <a:outerShdw dist="17961" dir="2700000">
                  <a:scrgbClr r="0" g="0" b="0"/>
                </a:outerShdw>
              </a:effectLst>
              <a:ea typeface="Lucida Sans Unicode" pitchFamily="2"/>
              <a:cs typeface="Tahoma" pitchFamily="2"/>
            </a:endParaRPr>
          </a:p>
          <a:p>
            <a:pPr eaLnBrk="1" fontAlgn="auto">
              <a:spcBef>
                <a:spcPts val="0"/>
              </a:spcBef>
              <a:spcAft>
                <a:spcPts val="0"/>
              </a:spcAft>
              <a:buFont typeface="Arial" pitchFamily="34" charset="0"/>
              <a:buChar char="•"/>
              <a:defRPr/>
            </a:pPr>
            <a:endParaRPr lang="fr-FR" sz="1800" b="1" u="sng" dirty="0">
              <a:solidFill>
                <a:srgbClr val="FFFFFF"/>
              </a:solidFill>
              <a:effectLst>
                <a:outerShdw dist="17961" dir="2700000">
                  <a:scrgbClr r="0" g="0" b="0"/>
                </a:outerShdw>
              </a:effectLst>
              <a:ea typeface="Lucida Sans Unicode" pitchFamily="2"/>
              <a:cs typeface="Tahoma" pitchFamily="2"/>
            </a:endParaRPr>
          </a:p>
          <a:p>
            <a:pPr marL="0" indent="0" eaLnBrk="1" fontAlgn="auto">
              <a:spcBef>
                <a:spcPts val="0"/>
              </a:spcBef>
              <a:spcAft>
                <a:spcPts val="0"/>
              </a:spcAft>
              <a:buFont typeface="Arial" pitchFamily="34" charset="0"/>
              <a:buNone/>
              <a:defRPr/>
            </a:pPr>
            <a:r>
              <a:rPr lang="fr-FR" sz="1800" dirty="0" smtClean="0">
                <a:solidFill>
                  <a:srgbClr val="FFFFFF"/>
                </a:solidFill>
                <a:ea typeface="Lucida Sans Unicode" pitchFamily="2"/>
                <a:cs typeface="Tahoma" pitchFamily="2"/>
              </a:rPr>
              <a:t>Ce filtre </a:t>
            </a:r>
            <a:r>
              <a:rPr lang="fr-FR" sz="1800" dirty="0">
                <a:solidFill>
                  <a:srgbClr val="FFFFFF"/>
                </a:solidFill>
                <a:ea typeface="Lucida Sans Unicode" pitchFamily="2"/>
                <a:cs typeface="Tahoma" pitchFamily="2"/>
              </a:rPr>
              <a:t>bloque la pollution lumineuse et les effets </a:t>
            </a:r>
            <a:r>
              <a:rPr lang="fr-FR" sz="1800" dirty="0" smtClean="0">
                <a:solidFill>
                  <a:srgbClr val="FFFFFF"/>
                </a:solidFill>
                <a:ea typeface="Lucida Sans Unicode" pitchFamily="2"/>
                <a:cs typeface="Tahoma" pitchFamily="2"/>
              </a:rPr>
              <a:t>néfastes de </a:t>
            </a:r>
            <a:r>
              <a:rPr lang="fr-FR" sz="1800" dirty="0">
                <a:solidFill>
                  <a:srgbClr val="FFFFFF"/>
                </a:solidFill>
                <a:ea typeface="Lucida Sans Unicode" pitchFamily="2"/>
                <a:cs typeface="Tahoma" pitchFamily="2"/>
              </a:rPr>
              <a:t>la lumière de la L</a:t>
            </a:r>
            <a:r>
              <a:rPr lang="fr-FR" sz="1800" dirty="0" smtClean="0">
                <a:solidFill>
                  <a:srgbClr val="FFFFFF"/>
                </a:solidFill>
                <a:ea typeface="Lucida Sans Unicode" pitchFamily="2"/>
                <a:cs typeface="Tahoma" pitchFamily="2"/>
              </a:rPr>
              <a:t>une. </a:t>
            </a:r>
          </a:p>
          <a:p>
            <a:pPr eaLnBrk="1" fontAlgn="auto">
              <a:spcBef>
                <a:spcPts val="0"/>
              </a:spcBef>
              <a:spcAft>
                <a:spcPts val="0"/>
              </a:spcAft>
              <a:buFont typeface="Arial" pitchFamily="34" charset="0"/>
              <a:buChar char="•"/>
              <a:defRPr/>
            </a:pPr>
            <a:endParaRPr lang="fr-FR" sz="1800" dirty="0">
              <a:solidFill>
                <a:srgbClr val="FFFFFF"/>
              </a:solidFill>
              <a:ea typeface="Lucida Sans Unicode" pitchFamily="2"/>
              <a:cs typeface="Tahoma" pitchFamily="2"/>
            </a:endParaRPr>
          </a:p>
          <a:p>
            <a:pPr marL="0" indent="0" eaLnBrk="1" fontAlgn="auto">
              <a:spcBef>
                <a:spcPts val="0"/>
              </a:spcBef>
              <a:spcAft>
                <a:spcPts val="0"/>
              </a:spcAft>
              <a:buFont typeface="Arial" pitchFamily="34" charset="0"/>
              <a:buNone/>
              <a:defRPr/>
            </a:pPr>
            <a:r>
              <a:rPr lang="fr-FR" sz="1800" dirty="0" smtClean="0">
                <a:solidFill>
                  <a:srgbClr val="FFFFFF"/>
                </a:solidFill>
                <a:ea typeface="Lucida Sans Unicode" pitchFamily="2"/>
                <a:cs typeface="Tahoma" pitchFamily="2"/>
              </a:rPr>
              <a:t>On </a:t>
            </a:r>
            <a:r>
              <a:rPr lang="fr-FR" sz="1800" dirty="0">
                <a:solidFill>
                  <a:srgbClr val="FFFFFF"/>
                </a:solidFill>
                <a:ea typeface="Lucida Sans Unicode" pitchFamily="2"/>
                <a:cs typeface="Tahoma" pitchFamily="2"/>
              </a:rPr>
              <a:t>observe un léger assombrissement </a:t>
            </a:r>
            <a:r>
              <a:rPr lang="fr-FR" sz="1800" dirty="0" smtClean="0">
                <a:solidFill>
                  <a:srgbClr val="FFFFFF"/>
                </a:solidFill>
                <a:ea typeface="Lucida Sans Unicode" pitchFamily="2"/>
                <a:cs typeface="Tahoma" pitchFamily="2"/>
              </a:rPr>
              <a:t>du </a:t>
            </a:r>
            <a:r>
              <a:rPr lang="fr-FR" sz="1800" dirty="0">
                <a:solidFill>
                  <a:srgbClr val="FFFFFF"/>
                </a:solidFill>
                <a:ea typeface="Lucida Sans Unicode" pitchFamily="2"/>
                <a:cs typeface="Tahoma" pitchFamily="2"/>
              </a:rPr>
              <a:t>ciel et une augmentation </a:t>
            </a:r>
            <a:r>
              <a:rPr lang="fr-FR" sz="1800" dirty="0" smtClean="0">
                <a:solidFill>
                  <a:srgbClr val="FFFFFF"/>
                </a:solidFill>
                <a:ea typeface="Lucida Sans Unicode" pitchFamily="2"/>
                <a:cs typeface="Tahoma" pitchFamily="2"/>
              </a:rPr>
              <a:t>du contraste.</a:t>
            </a:r>
            <a:endParaRPr lang="fr-CA" sz="1800" dirty="0"/>
          </a:p>
        </p:txBody>
      </p:sp>
      <p:pic>
        <p:nvPicPr>
          <p:cNvPr id="29699" name="Imag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204864"/>
            <a:ext cx="3249612"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5" name="Titre 1"/>
          <p:cNvSpPr txBox="1">
            <a:spLocks/>
          </p:cNvSpPr>
          <p:nvPr/>
        </p:nvSpPr>
        <p:spPr>
          <a:xfrm>
            <a:off x="611560" y="332656"/>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Filtre </a:t>
            </a:r>
            <a:r>
              <a:rPr lang="fr-CA" sz="2800" b="1" dirty="0" err="1" smtClean="0">
                <a:effectLst>
                  <a:outerShdw blurRad="31750" dist="25400" dir="5400000" algn="tl" rotWithShape="0">
                    <a:srgbClr val="000000">
                      <a:alpha val="25000"/>
                    </a:srgbClr>
                  </a:outerShdw>
                </a:effectLst>
                <a:latin typeface="+mj-lt"/>
                <a:ea typeface="+mj-ea"/>
                <a:cs typeface="+mj-cs"/>
              </a:rPr>
              <a:t>Deep</a:t>
            </a:r>
            <a:r>
              <a:rPr lang="fr-CA" sz="2800" b="1" dirty="0" smtClean="0">
                <a:effectLst>
                  <a:outerShdw blurRad="31750" dist="25400" dir="5400000" algn="tl" rotWithShape="0">
                    <a:srgbClr val="000000">
                      <a:alpha val="25000"/>
                    </a:srgbClr>
                  </a:outerShdw>
                </a:effectLst>
                <a:latin typeface="+mj-lt"/>
                <a:ea typeface="+mj-ea"/>
                <a:cs typeface="+mj-cs"/>
              </a:rPr>
              <a:t> </a:t>
            </a:r>
            <a:r>
              <a:rPr lang="fr-CA" sz="2800" b="1" dirty="0" err="1" smtClean="0">
                <a:effectLst>
                  <a:outerShdw blurRad="31750" dist="25400" dir="5400000" algn="tl" rotWithShape="0">
                    <a:srgbClr val="000000">
                      <a:alpha val="25000"/>
                    </a:srgbClr>
                  </a:outerShdw>
                </a:effectLst>
                <a:latin typeface="+mj-lt"/>
                <a:ea typeface="+mj-ea"/>
                <a:cs typeface="+mj-cs"/>
              </a:rPr>
              <a:t>Sky</a:t>
            </a:r>
            <a:r>
              <a:rPr lang="fr-CA" sz="2800" b="1" dirty="0" smtClean="0">
                <a:effectLst>
                  <a:outerShdw blurRad="31750" dist="25400" dir="5400000" algn="tl" rotWithShape="0">
                    <a:srgbClr val="000000">
                      <a:alpha val="25000"/>
                    </a:srgbClr>
                  </a:outerShdw>
                </a:effectLst>
                <a:latin typeface="+mj-lt"/>
                <a:ea typeface="+mj-ea"/>
                <a:cs typeface="+mj-cs"/>
              </a:rPr>
              <a:t> (</a:t>
            </a:r>
            <a:r>
              <a:rPr lang="fr-CA" sz="2800" b="1" dirty="0" err="1" smtClean="0">
                <a:effectLst>
                  <a:outerShdw blurRad="31750" dist="25400" dir="5400000" algn="tl" rotWithShape="0">
                    <a:srgbClr val="000000">
                      <a:alpha val="25000"/>
                    </a:srgbClr>
                  </a:outerShdw>
                </a:effectLst>
                <a:latin typeface="+mj-lt"/>
                <a:ea typeface="+mj-ea"/>
                <a:cs typeface="+mj-cs"/>
              </a:rPr>
              <a:t>moon</a:t>
            </a:r>
            <a:r>
              <a:rPr lang="fr-CA" sz="2800" b="1" dirty="0" smtClean="0">
                <a:effectLst>
                  <a:outerShdw blurRad="31750" dist="25400" dir="5400000" algn="tl" rotWithShape="0">
                    <a:srgbClr val="000000">
                      <a:alpha val="25000"/>
                    </a:srgbClr>
                  </a:outerShdw>
                </a:effectLst>
                <a:latin typeface="+mj-lt"/>
                <a:ea typeface="+mj-ea"/>
                <a:cs typeface="+mj-cs"/>
              </a:rPr>
              <a:t> and </a:t>
            </a:r>
            <a:r>
              <a:rPr lang="fr-CA" sz="2800" b="1" dirty="0" err="1" smtClean="0">
                <a:effectLst>
                  <a:outerShdw blurRad="31750" dist="25400" dir="5400000" algn="tl" rotWithShape="0">
                    <a:srgbClr val="000000">
                      <a:alpha val="25000"/>
                    </a:srgbClr>
                  </a:outerShdw>
                </a:effectLst>
                <a:latin typeface="+mj-lt"/>
                <a:ea typeface="+mj-ea"/>
                <a:cs typeface="+mj-cs"/>
              </a:rPr>
              <a:t>sky</a:t>
            </a:r>
            <a:r>
              <a:rPr lang="fr-CA" sz="2800" b="1" dirty="0" smtClean="0">
                <a:effectLst>
                  <a:outerShdw blurRad="31750" dist="25400" dir="5400000" algn="tl" rotWithShape="0">
                    <a:srgbClr val="000000">
                      <a:alpha val="25000"/>
                    </a:srgbClr>
                  </a:outerShdw>
                </a:effectLst>
                <a:latin typeface="+mj-lt"/>
                <a:ea typeface="+mj-ea"/>
                <a:cs typeface="+mj-cs"/>
              </a:rPr>
              <a:t> </a:t>
            </a:r>
            <a:r>
              <a:rPr lang="fr-CA" sz="2800" b="1" dirty="0" err="1" smtClean="0">
                <a:effectLst>
                  <a:outerShdw blurRad="31750" dist="25400" dir="5400000" algn="tl" rotWithShape="0">
                    <a:srgbClr val="000000">
                      <a:alpha val="25000"/>
                    </a:srgbClr>
                  </a:outerShdw>
                </a:effectLst>
                <a:latin typeface="+mj-lt"/>
                <a:ea typeface="+mj-ea"/>
                <a:cs typeface="+mj-cs"/>
              </a:rPr>
              <a:t>glow</a:t>
            </a:r>
            <a:r>
              <a:rPr lang="fr-CA" sz="2800" b="1" dirty="0" smtClean="0">
                <a:effectLst>
                  <a:outerShdw blurRad="31750" dist="25400" dir="5400000" algn="tl" rotWithShape="0">
                    <a:srgbClr val="000000">
                      <a:alpha val="25000"/>
                    </a:srgbClr>
                  </a:outerShdw>
                </a:effectLst>
                <a:latin typeface="+mj-lt"/>
                <a:ea typeface="+mj-ea"/>
                <a:cs typeface="+mj-cs"/>
              </a:rPr>
              <a:t>)</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42429840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2"/>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603350" y="1628800"/>
            <a:ext cx="7152952" cy="4104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txBox="1">
            <a:spLocks/>
          </p:cNvSpPr>
          <p:nvPr/>
        </p:nvSpPr>
        <p:spPr>
          <a:xfrm>
            <a:off x="611560" y="332656"/>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Filtre </a:t>
            </a:r>
            <a:r>
              <a:rPr lang="fr-CA" sz="2800" b="1" dirty="0" err="1" smtClean="0">
                <a:effectLst>
                  <a:outerShdw blurRad="31750" dist="25400" dir="5400000" algn="tl" rotWithShape="0">
                    <a:srgbClr val="000000">
                      <a:alpha val="25000"/>
                    </a:srgbClr>
                  </a:outerShdw>
                </a:effectLst>
                <a:latin typeface="+mj-lt"/>
                <a:ea typeface="+mj-ea"/>
                <a:cs typeface="+mj-cs"/>
              </a:rPr>
              <a:t>Deep</a:t>
            </a:r>
            <a:r>
              <a:rPr lang="fr-CA" sz="2800" b="1" dirty="0" smtClean="0">
                <a:effectLst>
                  <a:outerShdw blurRad="31750" dist="25400" dir="5400000" algn="tl" rotWithShape="0">
                    <a:srgbClr val="000000">
                      <a:alpha val="25000"/>
                    </a:srgbClr>
                  </a:outerShdw>
                </a:effectLst>
                <a:latin typeface="+mj-lt"/>
                <a:ea typeface="+mj-ea"/>
                <a:cs typeface="+mj-cs"/>
              </a:rPr>
              <a:t> </a:t>
            </a:r>
            <a:r>
              <a:rPr lang="fr-CA" sz="2800" b="1" dirty="0" err="1" smtClean="0">
                <a:effectLst>
                  <a:outerShdw blurRad="31750" dist="25400" dir="5400000" algn="tl" rotWithShape="0">
                    <a:srgbClr val="000000">
                      <a:alpha val="25000"/>
                    </a:srgbClr>
                  </a:outerShdw>
                </a:effectLst>
                <a:latin typeface="+mj-lt"/>
                <a:ea typeface="+mj-ea"/>
                <a:cs typeface="+mj-cs"/>
              </a:rPr>
              <a:t>Sky</a:t>
            </a:r>
            <a:r>
              <a:rPr lang="fr-CA" sz="2800" b="1" dirty="0" smtClean="0">
                <a:effectLst>
                  <a:outerShdw blurRad="31750" dist="25400" dir="5400000" algn="tl" rotWithShape="0">
                    <a:srgbClr val="000000">
                      <a:alpha val="25000"/>
                    </a:srgbClr>
                  </a:outerShdw>
                </a:effectLst>
                <a:latin typeface="+mj-lt"/>
                <a:ea typeface="+mj-ea"/>
                <a:cs typeface="+mj-cs"/>
              </a:rPr>
              <a:t> (</a:t>
            </a:r>
            <a:r>
              <a:rPr lang="fr-CA" sz="2800" b="1" dirty="0" err="1" smtClean="0">
                <a:effectLst>
                  <a:outerShdw blurRad="31750" dist="25400" dir="5400000" algn="tl" rotWithShape="0">
                    <a:srgbClr val="000000">
                      <a:alpha val="25000"/>
                    </a:srgbClr>
                  </a:outerShdw>
                </a:effectLst>
                <a:latin typeface="+mj-lt"/>
                <a:ea typeface="+mj-ea"/>
                <a:cs typeface="+mj-cs"/>
              </a:rPr>
              <a:t>moon</a:t>
            </a:r>
            <a:r>
              <a:rPr lang="fr-CA" sz="2800" b="1" dirty="0" smtClean="0">
                <a:effectLst>
                  <a:outerShdw blurRad="31750" dist="25400" dir="5400000" algn="tl" rotWithShape="0">
                    <a:srgbClr val="000000">
                      <a:alpha val="25000"/>
                    </a:srgbClr>
                  </a:outerShdw>
                </a:effectLst>
                <a:latin typeface="+mj-lt"/>
                <a:ea typeface="+mj-ea"/>
                <a:cs typeface="+mj-cs"/>
              </a:rPr>
              <a:t> and </a:t>
            </a:r>
            <a:r>
              <a:rPr lang="fr-CA" sz="2800" b="1" dirty="0" err="1" smtClean="0">
                <a:effectLst>
                  <a:outerShdw blurRad="31750" dist="25400" dir="5400000" algn="tl" rotWithShape="0">
                    <a:srgbClr val="000000">
                      <a:alpha val="25000"/>
                    </a:srgbClr>
                  </a:outerShdw>
                </a:effectLst>
                <a:latin typeface="+mj-lt"/>
                <a:ea typeface="+mj-ea"/>
                <a:cs typeface="+mj-cs"/>
              </a:rPr>
              <a:t>sky</a:t>
            </a:r>
            <a:r>
              <a:rPr lang="fr-CA" sz="2800" b="1" dirty="0" smtClean="0">
                <a:effectLst>
                  <a:outerShdw blurRad="31750" dist="25400" dir="5400000" algn="tl" rotWithShape="0">
                    <a:srgbClr val="000000">
                      <a:alpha val="25000"/>
                    </a:srgbClr>
                  </a:outerShdw>
                </a:effectLst>
                <a:latin typeface="+mj-lt"/>
                <a:ea typeface="+mj-ea"/>
                <a:cs typeface="+mj-cs"/>
              </a:rPr>
              <a:t> </a:t>
            </a:r>
            <a:r>
              <a:rPr lang="fr-CA" sz="2800" b="1" dirty="0" err="1" smtClean="0">
                <a:effectLst>
                  <a:outerShdw blurRad="31750" dist="25400" dir="5400000" algn="tl" rotWithShape="0">
                    <a:srgbClr val="000000">
                      <a:alpha val="25000"/>
                    </a:srgbClr>
                  </a:outerShdw>
                </a:effectLst>
                <a:latin typeface="+mj-lt"/>
                <a:ea typeface="+mj-ea"/>
                <a:cs typeface="+mj-cs"/>
              </a:rPr>
              <a:t>glow</a:t>
            </a:r>
            <a:r>
              <a:rPr lang="fr-CA" sz="2800" b="1" dirty="0" smtClean="0">
                <a:effectLst>
                  <a:outerShdw blurRad="31750" dist="25400" dir="5400000" algn="tl" rotWithShape="0">
                    <a:srgbClr val="000000">
                      <a:alpha val="25000"/>
                    </a:srgbClr>
                  </a:outerShdw>
                </a:effectLst>
                <a:latin typeface="+mj-lt"/>
                <a:ea typeface="+mj-ea"/>
                <a:cs typeface="+mj-cs"/>
              </a:rPr>
              <a:t>)</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5"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extLst>
      <p:ext uri="{BB962C8B-B14F-4D97-AF65-F5344CB8AC3E}">
        <p14:creationId xmlns:p14="http://schemas.microsoft.com/office/powerpoint/2010/main" val="33720977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6" name="Titre 1"/>
          <p:cNvSpPr txBox="1">
            <a:spLocks/>
          </p:cNvSpPr>
          <p:nvPr/>
        </p:nvSpPr>
        <p:spPr>
          <a:xfrm>
            <a:off x="611560" y="332656"/>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Filtre UHC (Ultra High </a:t>
            </a:r>
            <a:r>
              <a:rPr lang="fr-CA" sz="2800" b="1" dirty="0" err="1" smtClean="0">
                <a:effectLst>
                  <a:outerShdw blurRad="31750" dist="25400" dir="5400000" algn="tl" rotWithShape="0">
                    <a:srgbClr val="000000">
                      <a:alpha val="25000"/>
                    </a:srgbClr>
                  </a:outerShdw>
                </a:effectLst>
                <a:latin typeface="+mj-lt"/>
                <a:ea typeface="+mj-ea"/>
                <a:cs typeface="+mj-cs"/>
              </a:rPr>
              <a:t>Contrast</a:t>
            </a:r>
            <a:r>
              <a:rPr lang="fr-CA" sz="2800" b="1" dirty="0" smtClean="0">
                <a:effectLst>
                  <a:outerShdw blurRad="31750" dist="25400" dir="5400000" algn="tl" rotWithShape="0">
                    <a:srgbClr val="000000">
                      <a:alpha val="25000"/>
                    </a:srgbClr>
                  </a:outerShdw>
                </a:effectLst>
                <a:latin typeface="+mj-lt"/>
                <a:ea typeface="+mj-ea"/>
                <a:cs typeface="+mj-cs"/>
              </a:rPr>
              <a:t>)</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7" name="ZoneTexte 6"/>
          <p:cNvSpPr txBox="1"/>
          <p:nvPr/>
        </p:nvSpPr>
        <p:spPr>
          <a:xfrm>
            <a:off x="611560" y="1772816"/>
            <a:ext cx="4533206" cy="3034592"/>
          </a:xfrm>
          <a:prstGeom prst="rect">
            <a:avLst/>
          </a:prstGeom>
          <a:noFill/>
          <a:ln>
            <a:noFill/>
          </a:ln>
        </p:spPr>
        <p:txBody>
          <a:bodyPr wrap="square" lIns="81639" tIns="40820" rIns="81639" bIns="40820" compatLnSpc="0">
            <a:spAutoFit/>
          </a:bodyPr>
          <a:lstStyle/>
          <a:p>
            <a:pPr fontAlgn="auto" hangingPunct="0">
              <a:spcBef>
                <a:spcPts val="0"/>
              </a:spcBef>
              <a:spcAft>
                <a:spcPts val="0"/>
              </a:spcAft>
              <a:defRPr sz="1800"/>
            </a:pPr>
            <a:endParaRPr lang="fr-FR" b="1" u="sng" dirty="0">
              <a:solidFill>
                <a:srgbClr val="FFFFFF"/>
              </a:solidFill>
              <a:effectLst>
                <a:outerShdw dist="17961" dir="2700000">
                  <a:scrgbClr r="0" g="0" b="0"/>
                </a:outerShdw>
              </a:effectLst>
              <a:latin typeface="Arial Narrow" pitchFamily="34" charset="0"/>
              <a:ea typeface="Lucida Sans Unicode" pitchFamily="2"/>
              <a:cs typeface="Tahoma" pitchFamily="2"/>
            </a:endParaRPr>
          </a:p>
          <a:p>
            <a:pPr fontAlgn="auto" hangingPunct="0">
              <a:spcBef>
                <a:spcPts val="0"/>
              </a:spcBef>
              <a:spcAft>
                <a:spcPts val="0"/>
              </a:spcAft>
              <a:defRPr sz="1800"/>
            </a:pPr>
            <a:endParaRPr lang="fr-FR" b="1" u="sng" dirty="0">
              <a:solidFill>
                <a:srgbClr val="FFFFFF"/>
              </a:solidFill>
              <a:effectLst>
                <a:outerShdw dist="17961" dir="2700000">
                  <a:scrgbClr r="0" g="0" b="0"/>
                </a:outerShdw>
              </a:effectLst>
              <a:latin typeface="Arial Narrow" pitchFamily="34" charset="0"/>
              <a:ea typeface="Lucida Sans Unicode" pitchFamily="2"/>
              <a:cs typeface="Tahoma" pitchFamily="2"/>
            </a:endParaRPr>
          </a:p>
          <a:p>
            <a:pPr fontAlgn="auto" hangingPunct="0">
              <a:spcBef>
                <a:spcPts val="0"/>
              </a:spcBef>
              <a:spcAft>
                <a:spcPts val="0"/>
              </a:spcAft>
              <a:defRPr sz="1800"/>
            </a:pPr>
            <a:endParaRPr lang="fr-FR" b="1" u="sng" dirty="0">
              <a:solidFill>
                <a:srgbClr val="FFFFFF"/>
              </a:solidFill>
              <a:effectLst>
                <a:outerShdw dist="17961" dir="2700000">
                  <a:scrgbClr r="0" g="0" b="0"/>
                </a:outerShdw>
              </a:effectLst>
              <a:latin typeface="Arial Narrow" pitchFamily="34" charset="0"/>
              <a:ea typeface="Lucida Sans Unicode" pitchFamily="2"/>
              <a:cs typeface="Tahoma" pitchFamily="2"/>
            </a:endParaRPr>
          </a:p>
          <a:p>
            <a:pPr fontAlgn="auto" hangingPunct="0">
              <a:spcBef>
                <a:spcPts val="0"/>
              </a:spcBef>
              <a:spcAft>
                <a:spcPts val="0"/>
              </a:spcAft>
              <a:defRPr sz="1800"/>
            </a:pPr>
            <a:r>
              <a:rPr lang="fr-FR" dirty="0">
                <a:solidFill>
                  <a:srgbClr val="FFFFFF"/>
                </a:solidFill>
                <a:ea typeface="Lucida Sans Unicode" pitchFamily="2"/>
                <a:cs typeface="Tahoma" pitchFamily="2"/>
              </a:rPr>
              <a:t>Il s'agit d' un </a:t>
            </a:r>
            <a:r>
              <a:rPr lang="fr-FR" dirty="0" smtClean="0">
                <a:solidFill>
                  <a:srgbClr val="FFFFFF"/>
                </a:solidFill>
                <a:ea typeface="Lucida Sans Unicode" pitchFamily="2"/>
                <a:cs typeface="Tahoma" pitchFamily="2"/>
              </a:rPr>
              <a:t>filtre assez opaque. </a:t>
            </a:r>
            <a:endParaRPr lang="fr-FR" dirty="0">
              <a:solidFill>
                <a:srgbClr val="FFFFFF"/>
              </a:solidFill>
              <a:ea typeface="Lucida Sans Unicode" pitchFamily="2"/>
              <a:cs typeface="Tahoma" pitchFamily="2"/>
            </a:endParaRPr>
          </a:p>
          <a:p>
            <a:pPr fontAlgn="auto" hangingPunct="0">
              <a:spcBef>
                <a:spcPts val="0"/>
              </a:spcBef>
              <a:spcAft>
                <a:spcPts val="0"/>
              </a:spcAft>
              <a:defRPr sz="1800"/>
            </a:pPr>
            <a:r>
              <a:rPr lang="fr-FR" dirty="0">
                <a:solidFill>
                  <a:srgbClr val="FFFFFF"/>
                </a:solidFill>
                <a:ea typeface="Lucida Sans Unicode" pitchFamily="2"/>
                <a:cs typeface="Tahoma" pitchFamily="2"/>
              </a:rPr>
              <a:t>Il bloque la pollution lumineuse. </a:t>
            </a:r>
          </a:p>
          <a:p>
            <a:pPr fontAlgn="auto" hangingPunct="0">
              <a:spcBef>
                <a:spcPts val="0"/>
              </a:spcBef>
              <a:spcAft>
                <a:spcPts val="0"/>
              </a:spcAft>
              <a:defRPr sz="1800"/>
            </a:pPr>
            <a:endParaRPr lang="fr-FR" dirty="0">
              <a:solidFill>
                <a:srgbClr val="FFFFFF"/>
              </a:solidFill>
              <a:ea typeface="Lucida Sans Unicode" pitchFamily="2"/>
              <a:cs typeface="Tahoma" pitchFamily="2"/>
            </a:endParaRPr>
          </a:p>
          <a:p>
            <a:pPr fontAlgn="auto" hangingPunct="0">
              <a:spcBef>
                <a:spcPts val="0"/>
              </a:spcBef>
              <a:spcAft>
                <a:spcPts val="0"/>
              </a:spcAft>
              <a:defRPr sz="1800"/>
            </a:pPr>
            <a:r>
              <a:rPr lang="fr-FR" dirty="0">
                <a:solidFill>
                  <a:srgbClr val="FFFFFF"/>
                </a:solidFill>
                <a:ea typeface="Lucida Sans Unicode" pitchFamily="2"/>
                <a:cs typeface="Tahoma" pitchFamily="2"/>
              </a:rPr>
              <a:t>On observe un assombrissement prononcé </a:t>
            </a:r>
            <a:r>
              <a:rPr lang="fr-FR" dirty="0" smtClean="0">
                <a:solidFill>
                  <a:srgbClr val="FFFFFF"/>
                </a:solidFill>
                <a:ea typeface="Lucida Sans Unicode" pitchFamily="2"/>
                <a:cs typeface="Tahoma" pitchFamily="2"/>
              </a:rPr>
              <a:t>du </a:t>
            </a:r>
            <a:r>
              <a:rPr lang="fr-FR" dirty="0">
                <a:solidFill>
                  <a:srgbClr val="FFFFFF"/>
                </a:solidFill>
                <a:ea typeface="Lucida Sans Unicode" pitchFamily="2"/>
                <a:cs typeface="Tahoma" pitchFamily="2"/>
              </a:rPr>
              <a:t>ciel et une augmentation agréable du </a:t>
            </a:r>
            <a:r>
              <a:rPr lang="fr-FR" dirty="0" smtClean="0">
                <a:solidFill>
                  <a:srgbClr val="FFFFFF"/>
                </a:solidFill>
                <a:ea typeface="Lucida Sans Unicode" pitchFamily="2"/>
                <a:cs typeface="Tahoma" pitchFamily="2"/>
              </a:rPr>
              <a:t>contraste.</a:t>
            </a:r>
            <a:endParaRPr lang="fr-FR" dirty="0">
              <a:solidFill>
                <a:srgbClr val="FFFFFF"/>
              </a:solidFill>
              <a:ea typeface="Lucida Sans Unicode" pitchFamily="2"/>
              <a:cs typeface="Tahoma" pitchFamily="2"/>
            </a:endParaRPr>
          </a:p>
          <a:p>
            <a:pPr fontAlgn="auto" hangingPunct="0">
              <a:spcBef>
                <a:spcPts val="0"/>
              </a:spcBef>
              <a:spcAft>
                <a:spcPts val="0"/>
              </a:spcAft>
              <a:defRPr sz="1800"/>
            </a:pPr>
            <a:endParaRPr lang="fr-FR" dirty="0">
              <a:solidFill>
                <a:srgbClr val="FFFFFF"/>
              </a:solidFill>
              <a:latin typeface="Arial" pitchFamily="18"/>
              <a:ea typeface="Lucida Sans Unicode" pitchFamily="2"/>
              <a:cs typeface="Tahoma" pitchFamily="2"/>
            </a:endParaRPr>
          </a:p>
          <a:p>
            <a:pPr fontAlgn="auto" hangingPunct="0">
              <a:spcBef>
                <a:spcPts val="0"/>
              </a:spcBef>
              <a:spcAft>
                <a:spcPts val="0"/>
              </a:spcAft>
              <a:defRPr sz="1800"/>
            </a:pPr>
            <a:endParaRPr lang="fr-FR" b="1" dirty="0">
              <a:solidFill>
                <a:srgbClr val="FFFFFF"/>
              </a:solidFill>
              <a:effectLst>
                <a:outerShdw dist="17961" dir="2700000">
                  <a:scrgbClr r="0" g="0" b="0"/>
                </a:outerShdw>
              </a:effectLst>
              <a:latin typeface="Arial" pitchFamily="18"/>
              <a:ea typeface="Lucida Sans Unicode" pitchFamily="2"/>
              <a:cs typeface="Tahoma" pitchFamily="2"/>
            </a:endParaRPr>
          </a:p>
        </p:txBody>
      </p:sp>
      <p:pic>
        <p:nvPicPr>
          <p:cNvPr id="8"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420888"/>
            <a:ext cx="324961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0977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268760"/>
            <a:ext cx="6865813" cy="501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6" name="Titre 1"/>
          <p:cNvSpPr txBox="1">
            <a:spLocks/>
          </p:cNvSpPr>
          <p:nvPr/>
        </p:nvSpPr>
        <p:spPr>
          <a:xfrm>
            <a:off x="611560" y="332656"/>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Filtre UHC (Ultra High </a:t>
            </a:r>
            <a:r>
              <a:rPr lang="fr-CA" sz="2800" b="1" dirty="0" err="1" smtClean="0">
                <a:effectLst>
                  <a:outerShdw blurRad="31750" dist="25400" dir="5400000" algn="tl" rotWithShape="0">
                    <a:srgbClr val="000000">
                      <a:alpha val="25000"/>
                    </a:srgbClr>
                  </a:outerShdw>
                </a:effectLst>
                <a:latin typeface="+mj-lt"/>
                <a:ea typeface="+mj-ea"/>
                <a:cs typeface="+mj-cs"/>
              </a:rPr>
              <a:t>Contrast</a:t>
            </a:r>
            <a:r>
              <a:rPr lang="fr-CA" sz="2800" b="1" dirty="0" smtClean="0">
                <a:effectLst>
                  <a:outerShdw blurRad="31750" dist="25400" dir="5400000" algn="tl" rotWithShape="0">
                    <a:srgbClr val="000000">
                      <a:alpha val="25000"/>
                    </a:srgbClr>
                  </a:outerShdw>
                </a:effectLst>
                <a:latin typeface="+mj-lt"/>
                <a:ea typeface="+mj-ea"/>
                <a:cs typeface="+mj-cs"/>
              </a:rPr>
              <a:t>)</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011680171"/>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9" name="Titre 1"/>
          <p:cNvSpPr txBox="1">
            <a:spLocks/>
          </p:cNvSpPr>
          <p:nvPr/>
        </p:nvSpPr>
        <p:spPr>
          <a:xfrm>
            <a:off x="611560" y="332656"/>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Filtre H-Beta</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10" name="ZoneTexte 9"/>
          <p:cNvSpPr txBox="1"/>
          <p:nvPr/>
        </p:nvSpPr>
        <p:spPr>
          <a:xfrm>
            <a:off x="611558" y="1828797"/>
            <a:ext cx="4301753" cy="1703394"/>
          </a:xfrm>
          <a:prstGeom prst="rect">
            <a:avLst/>
          </a:prstGeom>
          <a:noFill/>
          <a:ln>
            <a:noFill/>
          </a:ln>
        </p:spPr>
        <p:txBody>
          <a:bodyPr wrap="square" lIns="81639" tIns="40820" rIns="81639" bIns="40820" compatLnSpc="0">
            <a:spAutoFit/>
          </a:bodyPr>
          <a:lstStyle/>
          <a:p>
            <a:pPr fontAlgn="auto" hangingPunct="0">
              <a:spcBef>
                <a:spcPts val="0"/>
              </a:spcBef>
              <a:spcAft>
                <a:spcPts val="0"/>
              </a:spcAft>
              <a:defRPr sz="1800"/>
            </a:pPr>
            <a:r>
              <a:rPr lang="fr-FR" dirty="0" smtClean="0">
                <a:solidFill>
                  <a:srgbClr val="FFFFFF"/>
                </a:solidFill>
                <a:ea typeface="Lucida Sans Unicode" pitchFamily="2"/>
                <a:cs typeface="Tahoma" pitchFamily="2"/>
              </a:rPr>
              <a:t>Il </a:t>
            </a:r>
            <a:r>
              <a:rPr lang="fr-FR" dirty="0">
                <a:solidFill>
                  <a:srgbClr val="FFFFFF"/>
                </a:solidFill>
                <a:ea typeface="Lucida Sans Unicode" pitchFamily="2"/>
                <a:cs typeface="Tahoma" pitchFamily="2"/>
              </a:rPr>
              <a:t>permet de mettre en évidence des nébuleuses émettant du </a:t>
            </a:r>
            <a:r>
              <a:rPr lang="fr-FR" dirty="0" smtClean="0">
                <a:solidFill>
                  <a:srgbClr val="FFFFFF"/>
                </a:solidFill>
                <a:ea typeface="Lucida Sans Unicode" pitchFamily="2"/>
                <a:cs typeface="Tahoma" pitchFamily="2"/>
              </a:rPr>
              <a:t>H-Beta.</a:t>
            </a:r>
          </a:p>
          <a:p>
            <a:pPr fontAlgn="auto" hangingPunct="0">
              <a:spcBef>
                <a:spcPts val="0"/>
              </a:spcBef>
              <a:spcAft>
                <a:spcPts val="0"/>
              </a:spcAft>
              <a:defRPr sz="1800"/>
            </a:pPr>
            <a:endParaRPr lang="fr-FR" dirty="0">
              <a:solidFill>
                <a:srgbClr val="FFFFFF"/>
              </a:solidFill>
              <a:ea typeface="Lucida Sans Unicode" pitchFamily="2"/>
              <a:cs typeface="Tahoma" pitchFamily="2"/>
            </a:endParaRPr>
          </a:p>
          <a:p>
            <a:pPr fontAlgn="auto" hangingPunct="0">
              <a:spcBef>
                <a:spcPts val="0"/>
              </a:spcBef>
              <a:spcAft>
                <a:spcPts val="0"/>
              </a:spcAft>
              <a:defRPr sz="1800"/>
            </a:pPr>
            <a:r>
              <a:rPr lang="fr-FR" dirty="0" smtClean="0">
                <a:solidFill>
                  <a:srgbClr val="FFFFFF"/>
                </a:solidFill>
                <a:ea typeface="Lucida Sans Unicode" pitchFamily="2"/>
                <a:cs typeface="Tahoma" pitchFamily="2"/>
              </a:rPr>
              <a:t>Ce type de filtre demande des temps d’exposition  élevés.</a:t>
            </a:r>
            <a:endParaRPr lang="fr-FR" dirty="0">
              <a:solidFill>
                <a:srgbClr val="FFFFFF"/>
              </a:solidFill>
              <a:ea typeface="Lucida Sans Unicode" pitchFamily="2"/>
              <a:cs typeface="Tahoma" pitchFamily="2"/>
            </a:endParaRPr>
          </a:p>
          <a:p>
            <a:pPr fontAlgn="auto" hangingPunct="0">
              <a:spcBef>
                <a:spcPts val="0"/>
              </a:spcBef>
              <a:spcAft>
                <a:spcPts val="0"/>
              </a:spcAft>
              <a:defRPr sz="1800"/>
            </a:pPr>
            <a:endParaRPr lang="fr-FR" b="1" dirty="0">
              <a:solidFill>
                <a:srgbClr val="FFFFFF"/>
              </a:solidFill>
              <a:effectLst>
                <a:outerShdw dist="17961" dir="2700000">
                  <a:scrgbClr r="0" g="0" b="0"/>
                </a:outerShdw>
              </a:effectLst>
              <a:latin typeface="Arial" pitchFamily="18"/>
              <a:ea typeface="Lucida Sans Unicode" pitchFamily="2"/>
              <a:cs typeface="Tahoma" pitchFamily="2"/>
            </a:endParaRPr>
          </a:p>
        </p:txBody>
      </p:sp>
      <p:pic>
        <p:nvPicPr>
          <p:cNvPr id="11"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5" y="1806575"/>
            <a:ext cx="324961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0977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268760"/>
            <a:ext cx="6689601" cy="488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txBox="1">
            <a:spLocks/>
          </p:cNvSpPr>
          <p:nvPr/>
        </p:nvSpPr>
        <p:spPr>
          <a:xfrm>
            <a:off x="611560" y="332656"/>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Filtre H-Beta</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5"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extLst>
      <p:ext uri="{BB962C8B-B14F-4D97-AF65-F5344CB8AC3E}">
        <p14:creationId xmlns:p14="http://schemas.microsoft.com/office/powerpoint/2010/main" val="4121313916"/>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6" name="Titre 1"/>
          <p:cNvSpPr txBox="1">
            <a:spLocks/>
          </p:cNvSpPr>
          <p:nvPr/>
        </p:nvSpPr>
        <p:spPr>
          <a:xfrm>
            <a:off x="395536" y="404664"/>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Filtre </a:t>
            </a:r>
            <a:r>
              <a:rPr lang="fr-CA" sz="2800" b="1" dirty="0" err="1" smtClean="0">
                <a:effectLst>
                  <a:outerShdw blurRad="31750" dist="25400" dir="5400000" algn="tl" rotWithShape="0">
                    <a:srgbClr val="000000">
                      <a:alpha val="25000"/>
                    </a:srgbClr>
                  </a:outerShdw>
                </a:effectLst>
                <a:latin typeface="+mj-lt"/>
                <a:ea typeface="+mj-ea"/>
                <a:cs typeface="+mj-cs"/>
              </a:rPr>
              <a:t>Comet</a:t>
            </a:r>
            <a:r>
              <a:rPr lang="fr-CA" sz="2800" b="1" dirty="0" smtClean="0">
                <a:effectLst>
                  <a:outerShdw blurRad="31750" dist="25400" dir="5400000" algn="tl" rotWithShape="0">
                    <a:srgbClr val="000000">
                      <a:alpha val="25000"/>
                    </a:srgbClr>
                  </a:outerShdw>
                </a:effectLst>
                <a:latin typeface="+mj-lt"/>
                <a:ea typeface="+mj-ea"/>
                <a:cs typeface="+mj-cs"/>
              </a:rPr>
              <a:t> ‘’Swan Band’’</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7" name="ZoneTexte 6"/>
          <p:cNvSpPr txBox="1"/>
          <p:nvPr/>
        </p:nvSpPr>
        <p:spPr>
          <a:xfrm>
            <a:off x="611560" y="1556792"/>
            <a:ext cx="3524126" cy="4208439"/>
          </a:xfrm>
          <a:prstGeom prst="rect">
            <a:avLst/>
          </a:prstGeom>
          <a:noFill/>
          <a:ln>
            <a:noFill/>
          </a:ln>
        </p:spPr>
        <p:txBody>
          <a:bodyPr wrap="square" lIns="81639" tIns="40820" rIns="81639" bIns="40820" compatLnSpc="0">
            <a:spAutoFit/>
          </a:bodyPr>
          <a:lstStyle/>
          <a:p>
            <a:pPr fontAlgn="auto" hangingPunct="0">
              <a:spcBef>
                <a:spcPts val="0"/>
              </a:spcBef>
              <a:spcAft>
                <a:spcPts val="0"/>
              </a:spcAft>
              <a:defRPr sz="1800"/>
            </a:pPr>
            <a:endParaRPr lang="fr-FR" sz="2400" u="sng" dirty="0">
              <a:solidFill>
                <a:srgbClr val="FFFFFF"/>
              </a:solidFill>
              <a:effectLst>
                <a:outerShdw dist="17961" dir="2700000">
                  <a:scrgbClr r="0" g="0" b="0"/>
                </a:outerShdw>
              </a:effectLst>
              <a:latin typeface="Arial Narrow" pitchFamily="34" charset="0"/>
              <a:ea typeface="Lucida Sans Unicode" pitchFamily="2"/>
              <a:cs typeface="Tahoma" pitchFamily="2"/>
            </a:endParaRPr>
          </a:p>
          <a:p>
            <a:pPr fontAlgn="auto" hangingPunct="0">
              <a:spcBef>
                <a:spcPts val="0"/>
              </a:spcBef>
              <a:spcAft>
                <a:spcPts val="0"/>
              </a:spcAft>
              <a:defRPr sz="1800"/>
            </a:pPr>
            <a:r>
              <a:rPr lang="fr-FR" dirty="0" smtClean="0">
                <a:solidFill>
                  <a:srgbClr val="FFFFFF"/>
                </a:solidFill>
                <a:effectLst>
                  <a:outerShdw dist="17961" dir="2700000">
                    <a:scrgbClr r="0" g="0" b="0"/>
                  </a:outerShdw>
                </a:effectLst>
                <a:ea typeface="Lucida Sans Unicode" pitchFamily="2"/>
                <a:cs typeface="Tahoma" pitchFamily="2"/>
              </a:rPr>
              <a:t>C’est le filtre idéal pour l’observation des comètes.</a:t>
            </a:r>
          </a:p>
          <a:p>
            <a:pPr fontAlgn="auto" hangingPunct="0">
              <a:spcBef>
                <a:spcPts val="0"/>
              </a:spcBef>
              <a:spcAft>
                <a:spcPts val="0"/>
              </a:spcAft>
              <a:defRPr sz="1800"/>
            </a:pPr>
            <a:endParaRPr lang="fr-FR" dirty="0">
              <a:solidFill>
                <a:srgbClr val="FFFFFF"/>
              </a:solidFill>
              <a:effectLst>
                <a:outerShdw dist="17961" dir="2700000">
                  <a:scrgbClr r="0" g="0" b="0"/>
                </a:outerShdw>
              </a:effectLst>
              <a:ea typeface="Lucida Sans Unicode" pitchFamily="2"/>
              <a:cs typeface="Tahoma" pitchFamily="2"/>
            </a:endParaRPr>
          </a:p>
          <a:p>
            <a:pPr fontAlgn="auto" hangingPunct="0">
              <a:spcBef>
                <a:spcPts val="0"/>
              </a:spcBef>
              <a:spcAft>
                <a:spcPts val="0"/>
              </a:spcAft>
              <a:defRPr sz="1800"/>
            </a:pPr>
            <a:r>
              <a:rPr lang="fr-FR" dirty="0" smtClean="0">
                <a:solidFill>
                  <a:srgbClr val="FFFFFF"/>
                </a:solidFill>
                <a:effectLst>
                  <a:outerShdw dist="17961" dir="2700000">
                    <a:scrgbClr r="0" g="0" b="0"/>
                  </a:outerShdw>
                </a:effectLst>
                <a:ea typeface="Lucida Sans Unicode" pitchFamily="2"/>
                <a:cs typeface="Tahoma" pitchFamily="2"/>
              </a:rPr>
              <a:t>Il </a:t>
            </a:r>
            <a:r>
              <a:rPr lang="fr-FR" dirty="0">
                <a:solidFill>
                  <a:srgbClr val="FFFFFF"/>
                </a:solidFill>
                <a:effectLst>
                  <a:outerShdw dist="17961" dir="2700000">
                    <a:scrgbClr r="0" g="0" b="0"/>
                  </a:outerShdw>
                </a:effectLst>
                <a:ea typeface="Lucida Sans Unicode" pitchFamily="2"/>
                <a:cs typeface="Tahoma" pitchFamily="2"/>
              </a:rPr>
              <a:t>permet de mettre en évidence les détails très fins de la queue des comètes.</a:t>
            </a:r>
          </a:p>
          <a:p>
            <a:pPr fontAlgn="auto" hangingPunct="0">
              <a:spcBef>
                <a:spcPts val="0"/>
              </a:spcBef>
              <a:spcAft>
                <a:spcPts val="0"/>
              </a:spcAft>
              <a:defRPr sz="1800"/>
            </a:pPr>
            <a:endParaRPr lang="fr-FR" dirty="0">
              <a:solidFill>
                <a:srgbClr val="FFFFFF"/>
              </a:solidFill>
              <a:effectLst>
                <a:outerShdw dist="17961" dir="2700000">
                  <a:scrgbClr r="0" g="0" b="0"/>
                </a:outerShdw>
              </a:effectLst>
              <a:latin typeface="Arial" pitchFamily="18"/>
              <a:ea typeface="Lucida Sans Unicode" pitchFamily="2"/>
              <a:cs typeface="Tahoma" pitchFamily="2"/>
            </a:endParaRPr>
          </a:p>
          <a:p>
            <a:pPr fontAlgn="auto" hangingPunct="0">
              <a:spcBef>
                <a:spcPts val="0"/>
              </a:spcBef>
              <a:spcAft>
                <a:spcPts val="0"/>
              </a:spcAft>
              <a:defRPr sz="1800"/>
            </a:pPr>
            <a:endParaRPr lang="fr-FR" dirty="0">
              <a:solidFill>
                <a:srgbClr val="FFFFFF"/>
              </a:solidFill>
              <a:effectLst>
                <a:outerShdw dist="17961" dir="2700000">
                  <a:scrgbClr r="0" g="0" b="0"/>
                </a:outerShdw>
              </a:effectLst>
              <a:latin typeface="Arial" pitchFamily="18"/>
              <a:ea typeface="Lucida Sans Unicode" pitchFamily="2"/>
              <a:cs typeface="Tahoma" pitchFamily="2"/>
            </a:endParaRPr>
          </a:p>
          <a:p>
            <a:pPr fontAlgn="auto" hangingPunct="0">
              <a:spcBef>
                <a:spcPts val="0"/>
              </a:spcBef>
              <a:spcAft>
                <a:spcPts val="0"/>
              </a:spcAft>
              <a:defRPr sz="1800"/>
            </a:pPr>
            <a:r>
              <a:rPr lang="fr-CA" dirty="0"/>
              <a:t>Il permet donc un gain de contraste important dans l'observation des queues de </a:t>
            </a:r>
            <a:r>
              <a:rPr lang="fr-CA" dirty="0" smtClean="0"/>
              <a:t>comète.</a:t>
            </a:r>
            <a:endParaRPr lang="fr-FR" dirty="0">
              <a:solidFill>
                <a:srgbClr val="FFFFFF"/>
              </a:solidFill>
              <a:effectLst>
                <a:outerShdw dist="17961" dir="2700000">
                  <a:scrgbClr r="0" g="0" b="0"/>
                </a:outerShdw>
              </a:effectLst>
              <a:latin typeface="Arial" pitchFamily="18"/>
              <a:ea typeface="Lucida Sans Unicode" pitchFamily="2"/>
              <a:cs typeface="Tahoma" pitchFamily="2"/>
            </a:endParaRPr>
          </a:p>
          <a:p>
            <a:pPr fontAlgn="auto" hangingPunct="0">
              <a:spcBef>
                <a:spcPts val="0"/>
              </a:spcBef>
              <a:spcAft>
                <a:spcPts val="0"/>
              </a:spcAft>
              <a:defRPr sz="1800"/>
            </a:pPr>
            <a:endParaRPr lang="fr-FR" b="1" dirty="0">
              <a:solidFill>
                <a:srgbClr val="FFFFFF"/>
              </a:solidFill>
              <a:effectLst>
                <a:outerShdw dist="17961" dir="2700000">
                  <a:scrgbClr r="0" g="0" b="0"/>
                </a:outerShdw>
              </a:effectLst>
              <a:latin typeface="Arial" pitchFamily="18"/>
              <a:ea typeface="Lucida Sans Unicode" pitchFamily="2"/>
              <a:cs typeface="Tahoma" pitchFamily="2"/>
            </a:endParaRPr>
          </a:p>
          <a:p>
            <a:pPr fontAlgn="auto" hangingPunct="0">
              <a:spcBef>
                <a:spcPts val="0"/>
              </a:spcBef>
              <a:spcAft>
                <a:spcPts val="0"/>
              </a:spcAft>
              <a:defRPr sz="1800"/>
            </a:pPr>
            <a:endParaRPr lang="fr-FR" b="1" dirty="0">
              <a:solidFill>
                <a:srgbClr val="FFFFFF"/>
              </a:solidFill>
              <a:effectLst>
                <a:outerShdw dist="17961" dir="2700000">
                  <a:scrgbClr r="0" g="0" b="0"/>
                </a:outerShdw>
              </a:effectLst>
              <a:latin typeface="Arial" pitchFamily="18"/>
              <a:ea typeface="Lucida Sans Unicode" pitchFamily="2"/>
              <a:cs typeface="Tahoma" pitchFamily="2"/>
            </a:endParaRPr>
          </a:p>
        </p:txBody>
      </p:sp>
      <p:pic>
        <p:nvPicPr>
          <p:cNvPr id="8" name="Imag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2204864"/>
            <a:ext cx="4265608"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0977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268760"/>
            <a:ext cx="6307815" cy="461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323528" y="26064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Filtre </a:t>
            </a:r>
            <a:r>
              <a:rPr lang="fr-CA" sz="2800" b="1" dirty="0" err="1" smtClean="0">
                <a:effectLst>
                  <a:outerShdw blurRad="31750" dist="25400" dir="5400000" algn="tl" rotWithShape="0">
                    <a:srgbClr val="000000">
                      <a:alpha val="25000"/>
                    </a:srgbClr>
                  </a:outerShdw>
                </a:effectLst>
                <a:latin typeface="+mj-lt"/>
                <a:ea typeface="+mj-ea"/>
                <a:cs typeface="+mj-cs"/>
              </a:rPr>
              <a:t>Comet</a:t>
            </a:r>
            <a:r>
              <a:rPr lang="fr-CA" sz="2800" b="1" dirty="0" smtClean="0">
                <a:effectLst>
                  <a:outerShdw blurRad="31750" dist="25400" dir="5400000" algn="tl" rotWithShape="0">
                    <a:srgbClr val="000000">
                      <a:alpha val="25000"/>
                    </a:srgbClr>
                  </a:outerShdw>
                </a:effectLst>
                <a:latin typeface="+mj-lt"/>
                <a:ea typeface="+mj-ea"/>
                <a:cs typeface="+mj-cs"/>
              </a:rPr>
              <a:t> ‘’Swan Band’’</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6"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extLst>
      <p:ext uri="{BB962C8B-B14F-4D97-AF65-F5344CB8AC3E}">
        <p14:creationId xmlns:p14="http://schemas.microsoft.com/office/powerpoint/2010/main" val="285031753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3.bp.blogspot.com/-GhTzrhH9so8/TePABjKXxUI/AAAAAAAAAZA/YWIlsPELR3E/s1600/marshall-applewhite.jpg"/>
          <p:cNvPicPr>
            <a:picLocks noChangeAspect="1" noChangeArrowheads="1"/>
          </p:cNvPicPr>
          <p:nvPr/>
        </p:nvPicPr>
        <p:blipFill>
          <a:blip r:embed="rId3" cstate="print"/>
          <a:srcRect/>
          <a:stretch>
            <a:fillRect/>
          </a:stretch>
        </p:blipFill>
        <p:spPr bwMode="auto">
          <a:xfrm>
            <a:off x="4644008" y="1700808"/>
            <a:ext cx="3145309" cy="2016224"/>
          </a:xfrm>
          <a:prstGeom prst="rect">
            <a:avLst/>
          </a:prstGeom>
          <a:noFill/>
        </p:spPr>
      </p:pic>
      <p:pic>
        <p:nvPicPr>
          <p:cNvPr id="5" name="Picture 10" descr="http://cdn2-b.examiner.com/sites/default/files/styles/imagecrop_large/hash/78/3d/783d933c822ba43df75eba1c6e7252f5.jpg"/>
          <p:cNvPicPr>
            <a:picLocks noChangeAspect="1" noChangeArrowheads="1"/>
          </p:cNvPicPr>
          <p:nvPr/>
        </p:nvPicPr>
        <p:blipFill>
          <a:blip r:embed="rId4" cstate="print"/>
          <a:srcRect/>
          <a:stretch>
            <a:fillRect/>
          </a:stretch>
        </p:blipFill>
        <p:spPr bwMode="auto">
          <a:xfrm>
            <a:off x="1979712" y="1772816"/>
            <a:ext cx="2026389" cy="1872208"/>
          </a:xfrm>
          <a:prstGeom prst="rect">
            <a:avLst/>
          </a:prstGeom>
          <a:noFill/>
        </p:spPr>
      </p:pic>
      <p:pic>
        <p:nvPicPr>
          <p:cNvPr id="6" name="Picture 8" descr="http://crimevictimsmediareport.com/wp-content/uploads/2012/11/Unknown2.jpeg"/>
          <p:cNvPicPr>
            <a:picLocks noChangeAspect="1" noChangeArrowheads="1"/>
          </p:cNvPicPr>
          <p:nvPr/>
        </p:nvPicPr>
        <p:blipFill>
          <a:blip r:embed="rId5" cstate="print"/>
          <a:srcRect/>
          <a:stretch>
            <a:fillRect/>
          </a:stretch>
        </p:blipFill>
        <p:spPr bwMode="auto">
          <a:xfrm>
            <a:off x="4572000" y="3933056"/>
            <a:ext cx="3075875" cy="2376264"/>
          </a:xfrm>
          <a:prstGeom prst="rect">
            <a:avLst/>
          </a:prstGeom>
          <a:noFill/>
        </p:spPr>
      </p:pic>
      <p:pic>
        <p:nvPicPr>
          <p:cNvPr id="24578" name="Picture 2" descr="Attila suivi de ses hordes barbares foule aux pieds l’Italie et les Arts (détail), Eugène Delacroix, 1847"/>
          <p:cNvPicPr>
            <a:picLocks noChangeAspect="1" noChangeArrowheads="1"/>
          </p:cNvPicPr>
          <p:nvPr/>
        </p:nvPicPr>
        <p:blipFill>
          <a:blip r:embed="rId6" cstate="print"/>
          <a:srcRect/>
          <a:stretch>
            <a:fillRect/>
          </a:stretch>
        </p:blipFill>
        <p:spPr bwMode="auto">
          <a:xfrm>
            <a:off x="1907704" y="3789040"/>
            <a:ext cx="2095500" cy="2571751"/>
          </a:xfrm>
          <a:prstGeom prst="rect">
            <a:avLst/>
          </a:prstGeom>
          <a:noFill/>
        </p:spPr>
      </p:pic>
      <p:sp>
        <p:nvSpPr>
          <p:cNvPr id="7" name="Titre 1"/>
          <p:cNvSpPr txBox="1">
            <a:spLocks/>
          </p:cNvSpPr>
          <p:nvPr/>
        </p:nvSpPr>
        <p:spPr>
          <a:xfrm>
            <a:off x="899592" y="548680"/>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Un peu d’histoire</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8" name="Picture 4" descr="http://www.decouvertedelunivers.ca/images/faaq.jpg"/>
          <p:cNvPicPr>
            <a:picLocks noChangeAspect="1" noChangeArrowheads="1"/>
          </p:cNvPicPr>
          <p:nvPr/>
        </p:nvPicPr>
        <p:blipFill>
          <a:blip r:embed="rId7" cstate="print"/>
          <a:srcRect/>
          <a:stretch>
            <a:fillRect/>
          </a:stretch>
        </p:blipFill>
        <p:spPr bwMode="auto">
          <a:xfrm>
            <a:off x="323528" y="5949280"/>
            <a:ext cx="1381125" cy="628651"/>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9" name="Titre 1"/>
          <p:cNvSpPr txBox="1">
            <a:spLocks/>
          </p:cNvSpPr>
          <p:nvPr/>
        </p:nvSpPr>
        <p:spPr>
          <a:xfrm>
            <a:off x="323528" y="26064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Filtre H-Alpha</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0" name="Imag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492896"/>
            <a:ext cx="3646488"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467544" y="1556792"/>
            <a:ext cx="4740721" cy="4190357"/>
          </a:xfrm>
          <a:prstGeom prst="rect">
            <a:avLst/>
          </a:prstGeom>
          <a:noFill/>
          <a:ln>
            <a:noFill/>
          </a:ln>
        </p:spPr>
        <p:txBody>
          <a:bodyPr wrap="square" lIns="81639" tIns="40820" rIns="81639" bIns="40820" compatLnSpc="0">
            <a:spAutoFit/>
          </a:bodyPr>
          <a:lstStyle/>
          <a:p>
            <a:pPr fontAlgn="auto" hangingPunct="0">
              <a:spcBef>
                <a:spcPts val="0"/>
              </a:spcBef>
              <a:spcAft>
                <a:spcPts val="0"/>
              </a:spcAft>
              <a:defRPr sz="1800"/>
            </a:pPr>
            <a:endParaRPr lang="fr-FR" sz="2000" b="1" u="sng" dirty="0">
              <a:solidFill>
                <a:srgbClr val="FFFFFF"/>
              </a:solidFill>
              <a:effectLst>
                <a:outerShdw dist="17961" dir="2700000">
                  <a:scrgbClr r="0" g="0" b="0"/>
                </a:outerShdw>
              </a:effectLst>
              <a:latin typeface="Arial Narrow" pitchFamily="34" charset="0"/>
              <a:ea typeface="Lucida Sans Unicode" pitchFamily="2"/>
              <a:cs typeface="Tahoma" pitchFamily="2"/>
            </a:endParaRPr>
          </a:p>
          <a:p>
            <a:pPr fontAlgn="auto" hangingPunct="0">
              <a:spcBef>
                <a:spcPts val="0"/>
              </a:spcBef>
              <a:spcAft>
                <a:spcPts val="0"/>
              </a:spcAft>
              <a:defRPr sz="1800"/>
            </a:pPr>
            <a:endParaRPr lang="fr-FR" sz="2000" b="1" u="sng" dirty="0">
              <a:solidFill>
                <a:srgbClr val="FFFFFF"/>
              </a:solidFill>
              <a:effectLst>
                <a:outerShdw dist="17961" dir="2700000">
                  <a:scrgbClr r="0" g="0" b="0"/>
                </a:outerShdw>
              </a:effectLst>
              <a:latin typeface="Arial Narrow" pitchFamily="34" charset="0"/>
              <a:ea typeface="Lucida Sans Unicode" pitchFamily="2"/>
              <a:cs typeface="Tahoma" pitchFamily="2"/>
            </a:endParaRPr>
          </a:p>
          <a:p>
            <a:pPr fontAlgn="auto" hangingPunct="0">
              <a:spcBef>
                <a:spcPts val="0"/>
              </a:spcBef>
              <a:spcAft>
                <a:spcPts val="0"/>
              </a:spcAft>
              <a:defRPr sz="1800"/>
            </a:pPr>
            <a:endParaRPr lang="fr-FR" sz="2000" b="1" u="sng" dirty="0">
              <a:solidFill>
                <a:srgbClr val="FFFFFF"/>
              </a:solidFill>
              <a:effectLst>
                <a:outerShdw dist="17961" dir="2700000">
                  <a:scrgbClr r="0" g="0" b="0"/>
                </a:outerShdw>
              </a:effectLst>
              <a:latin typeface="Arial Narrow" pitchFamily="34" charset="0"/>
              <a:ea typeface="Lucida Sans Unicode" pitchFamily="2"/>
              <a:cs typeface="Tahoma" pitchFamily="2"/>
            </a:endParaRPr>
          </a:p>
          <a:p>
            <a:pPr fontAlgn="auto" hangingPunct="0">
              <a:spcBef>
                <a:spcPts val="0"/>
              </a:spcBef>
              <a:spcAft>
                <a:spcPts val="0"/>
              </a:spcAft>
              <a:defRPr sz="1800"/>
            </a:pPr>
            <a:r>
              <a:rPr lang="fr-FR" dirty="0" smtClean="0">
                <a:solidFill>
                  <a:srgbClr val="FFFFFF"/>
                </a:solidFill>
                <a:ea typeface="Lucida Sans Unicode" pitchFamily="2"/>
                <a:cs typeface="Tahoma" pitchFamily="2"/>
              </a:rPr>
              <a:t>Ce filtre </a:t>
            </a:r>
            <a:r>
              <a:rPr lang="fr-FR" dirty="0">
                <a:solidFill>
                  <a:srgbClr val="FFFFFF"/>
                </a:solidFill>
                <a:ea typeface="Lucida Sans Unicode" pitchFamily="2"/>
                <a:cs typeface="Tahoma" pitchFamily="2"/>
              </a:rPr>
              <a:t>permet de mettre en évidence les détails très fins des objets du ciel profond. </a:t>
            </a:r>
            <a:endParaRPr lang="fr-FR" dirty="0" smtClean="0">
              <a:solidFill>
                <a:srgbClr val="FFFFFF"/>
              </a:solidFill>
              <a:ea typeface="Lucida Sans Unicode" pitchFamily="2"/>
              <a:cs typeface="Tahoma" pitchFamily="2"/>
            </a:endParaRPr>
          </a:p>
          <a:p>
            <a:pPr fontAlgn="auto" hangingPunct="0">
              <a:spcBef>
                <a:spcPts val="0"/>
              </a:spcBef>
              <a:spcAft>
                <a:spcPts val="0"/>
              </a:spcAft>
              <a:defRPr sz="1800"/>
            </a:pPr>
            <a:endParaRPr lang="fr-FR" dirty="0">
              <a:solidFill>
                <a:srgbClr val="FFFFFF"/>
              </a:solidFill>
              <a:ea typeface="Lucida Sans Unicode" pitchFamily="2"/>
              <a:cs typeface="Tahoma" pitchFamily="2"/>
            </a:endParaRPr>
          </a:p>
          <a:p>
            <a:pPr fontAlgn="auto" hangingPunct="0">
              <a:spcBef>
                <a:spcPts val="0"/>
              </a:spcBef>
              <a:spcAft>
                <a:spcPts val="0"/>
              </a:spcAft>
              <a:defRPr sz="1800"/>
            </a:pPr>
            <a:r>
              <a:rPr lang="fr-FR" dirty="0" smtClean="0">
                <a:solidFill>
                  <a:srgbClr val="FFFFFF"/>
                </a:solidFill>
                <a:ea typeface="Lucida Sans Unicode" pitchFamily="2"/>
                <a:cs typeface="Tahoma" pitchFamily="2"/>
              </a:rPr>
              <a:t>Il est réservé aux </a:t>
            </a:r>
            <a:r>
              <a:rPr lang="fr-FR" dirty="0">
                <a:solidFill>
                  <a:srgbClr val="FFFFFF"/>
                </a:solidFill>
                <a:ea typeface="Lucida Sans Unicode" pitchFamily="2"/>
                <a:cs typeface="Tahoma" pitchFamily="2"/>
              </a:rPr>
              <a:t>CCD et APN pour l'astrophotographie.</a:t>
            </a:r>
          </a:p>
          <a:p>
            <a:pPr fontAlgn="auto" hangingPunct="0">
              <a:spcBef>
                <a:spcPts val="0"/>
              </a:spcBef>
              <a:spcAft>
                <a:spcPts val="0"/>
              </a:spcAft>
              <a:defRPr sz="1800"/>
            </a:pPr>
            <a:endParaRPr lang="fr-FR" dirty="0">
              <a:solidFill>
                <a:srgbClr val="FFFFFF"/>
              </a:solidFill>
              <a:ea typeface="Lucida Sans Unicode" pitchFamily="2"/>
              <a:cs typeface="Tahoma" pitchFamily="2"/>
            </a:endParaRPr>
          </a:p>
          <a:p>
            <a:pPr fontAlgn="auto" hangingPunct="0">
              <a:spcBef>
                <a:spcPts val="0"/>
              </a:spcBef>
              <a:spcAft>
                <a:spcPts val="0"/>
              </a:spcAft>
              <a:defRPr sz="1800"/>
            </a:pPr>
            <a:r>
              <a:rPr lang="fr-FR" dirty="0">
                <a:solidFill>
                  <a:srgbClr val="FFFFFF"/>
                </a:solidFill>
                <a:ea typeface="Lucida Sans Unicode" pitchFamily="2"/>
                <a:cs typeface="Tahoma" pitchFamily="2"/>
              </a:rPr>
              <a:t>Inutilisable en astronomie visuelle !</a:t>
            </a:r>
          </a:p>
          <a:p>
            <a:pPr fontAlgn="auto" hangingPunct="0">
              <a:spcBef>
                <a:spcPts val="0"/>
              </a:spcBef>
              <a:spcAft>
                <a:spcPts val="0"/>
              </a:spcAft>
              <a:defRPr sz="1800"/>
            </a:pPr>
            <a:endParaRPr lang="fr-FR" dirty="0">
              <a:solidFill>
                <a:srgbClr val="FFFFFF"/>
              </a:solidFill>
              <a:latin typeface="Arial" pitchFamily="18"/>
              <a:ea typeface="Lucida Sans Unicode" pitchFamily="2"/>
              <a:cs typeface="Tahoma" pitchFamily="2"/>
            </a:endParaRPr>
          </a:p>
          <a:p>
            <a:pPr fontAlgn="auto" hangingPunct="0">
              <a:spcBef>
                <a:spcPts val="0"/>
              </a:spcBef>
              <a:spcAft>
                <a:spcPts val="0"/>
              </a:spcAft>
              <a:defRPr sz="1800"/>
            </a:pPr>
            <a:endParaRPr lang="fr-FR" b="1" dirty="0">
              <a:solidFill>
                <a:srgbClr val="FFFFFF"/>
              </a:solidFill>
              <a:effectLst>
                <a:outerShdw dist="17961" dir="2700000">
                  <a:scrgbClr r="0" g="0" b="0"/>
                </a:outerShdw>
              </a:effectLst>
              <a:latin typeface="Arial" pitchFamily="18"/>
              <a:ea typeface="Lucida Sans Unicode" pitchFamily="2"/>
              <a:cs typeface="Tahoma" pitchFamily="2"/>
            </a:endParaRPr>
          </a:p>
          <a:p>
            <a:pPr fontAlgn="auto" hangingPunct="0">
              <a:spcBef>
                <a:spcPts val="0"/>
              </a:spcBef>
              <a:spcAft>
                <a:spcPts val="0"/>
              </a:spcAft>
              <a:defRPr sz="1800"/>
            </a:pPr>
            <a:endParaRPr lang="fr-FR" b="1" dirty="0">
              <a:solidFill>
                <a:srgbClr val="FFFFFF"/>
              </a:solidFill>
              <a:effectLst>
                <a:outerShdw dist="17961" dir="2700000">
                  <a:scrgbClr r="0" g="0" b="0"/>
                </a:outerShdw>
              </a:effectLst>
              <a:latin typeface="Arial" pitchFamily="18"/>
              <a:ea typeface="Lucida Sans Unicode" pitchFamily="2"/>
              <a:cs typeface="Tahoma" pitchFamily="2"/>
            </a:endParaRPr>
          </a:p>
          <a:p>
            <a:pPr fontAlgn="auto" hangingPunct="0">
              <a:spcBef>
                <a:spcPts val="0"/>
              </a:spcBef>
              <a:spcAft>
                <a:spcPts val="0"/>
              </a:spcAft>
              <a:defRPr sz="1800"/>
            </a:pPr>
            <a:endParaRPr lang="fr-FR" b="1" dirty="0">
              <a:solidFill>
                <a:srgbClr val="FFFFFF"/>
              </a:solidFill>
              <a:effectLst>
                <a:outerShdw dist="17961" dir="2700000">
                  <a:scrgbClr r="0" g="0" b="0"/>
                </a:outerShdw>
              </a:effectLst>
              <a:latin typeface="Arial" pitchFamily="18"/>
              <a:ea typeface="Lucida Sans Unicode" pitchFamily="2"/>
              <a:cs typeface="Tahoma" pitchFamily="2"/>
            </a:endParaRPr>
          </a:p>
          <a:p>
            <a:pPr fontAlgn="auto" hangingPunct="0">
              <a:spcBef>
                <a:spcPts val="0"/>
              </a:spcBef>
              <a:spcAft>
                <a:spcPts val="0"/>
              </a:spcAft>
              <a:defRPr sz="1800"/>
            </a:pPr>
            <a:endParaRPr lang="fr-FR" b="1" dirty="0">
              <a:solidFill>
                <a:srgbClr val="FFFFFF"/>
              </a:solidFill>
              <a:effectLst>
                <a:outerShdw dist="17961" dir="2700000">
                  <a:scrgbClr r="0" g="0" b="0"/>
                </a:outerShdw>
              </a:effectLst>
              <a:latin typeface="Arial" pitchFamily="18"/>
              <a:ea typeface="Lucida Sans Unicode" pitchFamily="2"/>
              <a:cs typeface="Tahoma" pitchFamily="2"/>
            </a:endParaRPr>
          </a:p>
        </p:txBody>
      </p:sp>
    </p:spTree>
    <p:extLst>
      <p:ext uri="{BB962C8B-B14F-4D97-AF65-F5344CB8AC3E}">
        <p14:creationId xmlns:p14="http://schemas.microsoft.com/office/powerpoint/2010/main" val="33720977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268760"/>
            <a:ext cx="611822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5" name="Titre 1"/>
          <p:cNvSpPr txBox="1">
            <a:spLocks/>
          </p:cNvSpPr>
          <p:nvPr/>
        </p:nvSpPr>
        <p:spPr>
          <a:xfrm>
            <a:off x="323528" y="26064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Filtre H-Alpha</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2639901107"/>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6" name="Titre 1"/>
          <p:cNvSpPr txBox="1">
            <a:spLocks/>
          </p:cNvSpPr>
          <p:nvPr/>
        </p:nvSpPr>
        <p:spPr>
          <a:xfrm>
            <a:off x="323528" y="26064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Filtres planétaires</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7" name="Picture 2" descr="http://www.optique-unterlinden.com/images/produits/330/KP0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700808"/>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3923928" y="1340768"/>
            <a:ext cx="4884737" cy="5123241"/>
          </a:xfrm>
          <a:prstGeom prst="rect">
            <a:avLst/>
          </a:prstGeom>
          <a:noFill/>
          <a:ln>
            <a:noFill/>
          </a:ln>
        </p:spPr>
        <p:txBody>
          <a:bodyPr lIns="81639" tIns="40820" rIns="81639" bIns="40820" compatLnSpc="0">
            <a:spAutoFit/>
          </a:bodyPr>
          <a:lstStyle/>
          <a:p>
            <a:pPr fontAlgn="auto" hangingPunct="0">
              <a:spcBef>
                <a:spcPts val="0"/>
              </a:spcBef>
              <a:spcAft>
                <a:spcPts val="0"/>
              </a:spcAft>
              <a:defRPr sz="1800"/>
            </a:pPr>
            <a:endParaRPr lang="fr-FR" b="1" u="sng" dirty="0">
              <a:solidFill>
                <a:srgbClr val="FFFFFF"/>
              </a:solidFill>
              <a:effectLst>
                <a:outerShdw dist="17961" dir="2700000">
                  <a:scrgbClr r="0" g="0" b="0"/>
                </a:outerShdw>
              </a:effectLst>
              <a:latin typeface="Arial Narrow" pitchFamily="34" charset="0"/>
              <a:ea typeface="Lucida Sans Unicode" pitchFamily="2"/>
              <a:cs typeface="Tahoma" pitchFamily="2"/>
            </a:endParaRPr>
          </a:p>
          <a:p>
            <a:pPr fontAlgn="auto" hangingPunct="0">
              <a:spcBef>
                <a:spcPts val="0"/>
              </a:spcBef>
              <a:spcAft>
                <a:spcPts val="0"/>
              </a:spcAft>
              <a:defRPr sz="1800"/>
            </a:pPr>
            <a:r>
              <a:rPr lang="fr-FR" dirty="0">
                <a:solidFill>
                  <a:srgbClr val="FFFFFF"/>
                </a:solidFill>
                <a:effectLst>
                  <a:outerShdw blurRad="38100" dist="38100" dir="2700000" algn="tl">
                    <a:srgbClr val="000000">
                      <a:alpha val="43137"/>
                    </a:srgbClr>
                  </a:outerShdw>
                </a:effectLst>
                <a:latin typeface="Arial Narrow" pitchFamily="34" charset="0"/>
                <a:ea typeface="Lucida Sans Unicode" pitchFamily="2"/>
                <a:cs typeface="Tahoma" pitchFamily="2"/>
              </a:rPr>
              <a:t>Puisque le taux de transmission (T) est faible, ces filtres sont recommandés pour des télescopes de grands diamètre.</a:t>
            </a:r>
          </a:p>
          <a:p>
            <a:pPr fontAlgn="auto" hangingPunct="0">
              <a:spcBef>
                <a:spcPts val="0"/>
              </a:spcBef>
              <a:spcAft>
                <a:spcPts val="0"/>
              </a:spcAft>
              <a:defRPr sz="1800"/>
            </a:pPr>
            <a:endParaRPr lang="fr-FR" b="1" u="sng" dirty="0">
              <a:solidFill>
                <a:srgbClr val="FFFFFF"/>
              </a:solidFill>
              <a:effectLst>
                <a:outerShdw dist="17961" dir="2700000">
                  <a:scrgbClr r="0" g="0" b="0"/>
                </a:outerShdw>
              </a:effectLst>
              <a:latin typeface="Arial Narrow" pitchFamily="34" charset="0"/>
              <a:ea typeface="Lucida Sans Unicode" pitchFamily="2"/>
              <a:cs typeface="Tahoma" pitchFamily="2"/>
            </a:endParaRPr>
          </a:p>
          <a:p>
            <a:pPr>
              <a:defRPr/>
            </a:pPr>
            <a:r>
              <a:rPr lang="fr-CA" dirty="0"/>
              <a:t>n°21 orange (T= 46%):  améliore l'observation de la queue et du coma.</a:t>
            </a:r>
          </a:p>
          <a:p>
            <a:pPr>
              <a:defRPr/>
            </a:pPr>
            <a:r>
              <a:rPr lang="fr-CA" dirty="0"/>
              <a:t/>
            </a:r>
            <a:br>
              <a:rPr lang="fr-CA" dirty="0"/>
            </a:br>
            <a:r>
              <a:rPr lang="fr-CA" dirty="0"/>
              <a:t>n°80 bleu clair (T = 30%): améliore l'observation de la queue de gaz.</a:t>
            </a:r>
          </a:p>
          <a:p>
            <a:pPr>
              <a:defRPr/>
            </a:pPr>
            <a:r>
              <a:rPr lang="fr-CA" dirty="0"/>
              <a:t/>
            </a:r>
            <a:br>
              <a:rPr lang="fr-CA" dirty="0"/>
            </a:br>
            <a:r>
              <a:rPr lang="fr-CA" dirty="0"/>
              <a:t>n°23A rouge clair (T = 25%): améliore l'observation de la queue de poussières.</a:t>
            </a:r>
          </a:p>
          <a:p>
            <a:pPr>
              <a:defRPr/>
            </a:pPr>
            <a:r>
              <a:rPr lang="fr-CA" dirty="0"/>
              <a:t/>
            </a:r>
            <a:br>
              <a:rPr lang="fr-CA" dirty="0"/>
            </a:br>
            <a:r>
              <a:rPr lang="fr-CA" dirty="0"/>
              <a:t>n°38A bleu (T = 17%): améliore l'observation de la queue des comètes brillantes.</a:t>
            </a:r>
          </a:p>
          <a:p>
            <a:pPr>
              <a:defRPr/>
            </a:pPr>
            <a:r>
              <a:rPr lang="fr-CA" dirty="0"/>
              <a:t/>
            </a:r>
            <a:br>
              <a:rPr lang="fr-CA" dirty="0"/>
            </a:br>
            <a:r>
              <a:rPr lang="fr-CA" dirty="0"/>
              <a:t>n°8 Jaune (T = 83): améliore l'observation  du coma et queue de poussières. </a:t>
            </a:r>
            <a:endParaRPr lang="fr-FR" b="1" dirty="0">
              <a:solidFill>
                <a:srgbClr val="FFFFFF"/>
              </a:solidFill>
              <a:effectLst>
                <a:outerShdw dist="17961" dir="2700000">
                  <a:scrgbClr r="0" g="0" b="0"/>
                </a:outerShdw>
              </a:effectLst>
              <a:latin typeface="Arial" pitchFamily="18"/>
              <a:ea typeface="Lucida Sans Unicode" pitchFamily="2"/>
              <a:cs typeface="Tahoma" pitchFamily="2"/>
            </a:endParaRPr>
          </a:p>
        </p:txBody>
      </p:sp>
    </p:spTree>
    <p:extLst>
      <p:ext uri="{BB962C8B-B14F-4D97-AF65-F5344CB8AC3E}">
        <p14:creationId xmlns:p14="http://schemas.microsoft.com/office/powerpoint/2010/main" val="33720977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teachingstars.com/wp-content/uploads/2012/08/orbital-path-of-swift-tuttle-outer-solar-system_crop1.jpg"/>
          <p:cNvPicPr>
            <a:picLocks noChangeAspect="1" noChangeArrowheads="1"/>
          </p:cNvPicPr>
          <p:nvPr/>
        </p:nvPicPr>
        <p:blipFill>
          <a:blip r:embed="rId3" cstate="print"/>
          <a:srcRect/>
          <a:stretch>
            <a:fillRect/>
          </a:stretch>
        </p:blipFill>
        <p:spPr bwMode="auto">
          <a:xfrm>
            <a:off x="3347864" y="1700808"/>
            <a:ext cx="5341922" cy="4032448"/>
          </a:xfrm>
          <a:prstGeom prst="rect">
            <a:avLst/>
          </a:prstGeom>
          <a:noFill/>
        </p:spPr>
      </p:pic>
      <p:sp>
        <p:nvSpPr>
          <p:cNvPr id="5" name="Titre 1"/>
          <p:cNvSpPr txBox="1">
            <a:spLocks/>
          </p:cNvSpPr>
          <p:nvPr/>
        </p:nvSpPr>
        <p:spPr>
          <a:xfrm>
            <a:off x="323528" y="26064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Les pluies d’étoiles filantes</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6" name="ZoneTexte 5"/>
          <p:cNvSpPr txBox="1"/>
          <p:nvPr/>
        </p:nvSpPr>
        <p:spPr>
          <a:xfrm>
            <a:off x="395536" y="1700808"/>
            <a:ext cx="2808312" cy="2862322"/>
          </a:xfrm>
          <a:prstGeom prst="rect">
            <a:avLst/>
          </a:prstGeom>
          <a:noFill/>
        </p:spPr>
        <p:txBody>
          <a:bodyPr wrap="square" rtlCol="0">
            <a:spAutoFit/>
          </a:bodyPr>
          <a:lstStyle/>
          <a:p>
            <a:r>
              <a:rPr lang="fr-CA" dirty="0" smtClean="0"/>
              <a:t>Une pluie d'étoiles filantes, également appelées météores, se produit lorsque la Terre traverse l'orbite d'une comète ou d'un astéroïde ayant laissé un nuage de poussière et débris sur son passage.</a:t>
            </a:r>
            <a:endParaRPr lang="fr-CA" dirty="0"/>
          </a:p>
        </p:txBody>
      </p:sp>
      <p:pic>
        <p:nvPicPr>
          <p:cNvPr id="7"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8" name="ZoneTexte 7"/>
          <p:cNvSpPr txBox="1"/>
          <p:nvPr/>
        </p:nvSpPr>
        <p:spPr>
          <a:xfrm>
            <a:off x="3275856" y="5805264"/>
            <a:ext cx="5194920" cy="646331"/>
          </a:xfrm>
          <a:prstGeom prst="rect">
            <a:avLst/>
          </a:prstGeom>
          <a:noFill/>
        </p:spPr>
        <p:txBody>
          <a:bodyPr wrap="square" rtlCol="0">
            <a:spAutoFit/>
          </a:bodyPr>
          <a:lstStyle/>
          <a:p>
            <a:r>
              <a:rPr lang="fr-CA" dirty="0" smtClean="0"/>
              <a:t>La pluie d’étoiles filantes des Perséides en été nous provient de la comète Swift-Tuttle.</a:t>
            </a:r>
            <a:endParaRPr lang="fr-CA"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http://home.base.be/apexoccult/Cometes/comete5bi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628800"/>
            <a:ext cx="5904656" cy="4491258"/>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txBox="1">
            <a:spLocks/>
          </p:cNvSpPr>
          <p:nvPr/>
        </p:nvSpPr>
        <p:spPr>
          <a:xfrm>
            <a:off x="323528" y="26064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Les pluies d’étoiles filantes</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6"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extLst>
      <p:ext uri="{BB962C8B-B14F-4D97-AF65-F5344CB8AC3E}">
        <p14:creationId xmlns:p14="http://schemas.microsoft.com/office/powerpoint/2010/main" val="7695311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es comètes ont-elles apporté l’eau sur Terre ? NASA/JPL-Caltech/R. Hurt"/>
          <p:cNvPicPr>
            <a:picLocks noChangeAspect="1" noChangeArrowheads="1"/>
          </p:cNvPicPr>
          <p:nvPr/>
        </p:nvPicPr>
        <p:blipFill>
          <a:blip r:embed="rId3" cstate="print"/>
          <a:srcRect/>
          <a:stretch>
            <a:fillRect/>
          </a:stretch>
        </p:blipFill>
        <p:spPr bwMode="auto">
          <a:xfrm>
            <a:off x="971600" y="1700808"/>
            <a:ext cx="7257054" cy="3600400"/>
          </a:xfrm>
          <a:prstGeom prst="rect">
            <a:avLst/>
          </a:prstGeom>
          <a:noFill/>
        </p:spPr>
      </p:pic>
      <p:sp>
        <p:nvSpPr>
          <p:cNvPr id="5" name="Titre 1"/>
          <p:cNvSpPr txBox="1">
            <a:spLocks/>
          </p:cNvSpPr>
          <p:nvPr/>
        </p:nvSpPr>
        <p:spPr>
          <a:xfrm>
            <a:off x="323528" y="26064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Les comètes, source de vie sur Terre?</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7"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jmmasuy.net/images/formation_systeme_solaire/meteor_crater_arizona.jpg"/>
          <p:cNvPicPr>
            <a:picLocks noChangeAspect="1" noChangeArrowheads="1"/>
          </p:cNvPicPr>
          <p:nvPr/>
        </p:nvPicPr>
        <p:blipFill>
          <a:blip r:embed="rId3" cstate="print"/>
          <a:srcRect/>
          <a:stretch>
            <a:fillRect/>
          </a:stretch>
        </p:blipFill>
        <p:spPr bwMode="auto">
          <a:xfrm>
            <a:off x="5220072" y="1556792"/>
            <a:ext cx="3333750" cy="2190750"/>
          </a:xfrm>
          <a:prstGeom prst="rect">
            <a:avLst/>
          </a:prstGeom>
          <a:noFill/>
        </p:spPr>
      </p:pic>
      <p:pic>
        <p:nvPicPr>
          <p:cNvPr id="7" name="Picture 6" descr="http://www.jmmasuy.net/images/formation_systeme_solaire/tunguska.jpg"/>
          <p:cNvPicPr>
            <a:picLocks noChangeAspect="1" noChangeArrowheads="1"/>
          </p:cNvPicPr>
          <p:nvPr/>
        </p:nvPicPr>
        <p:blipFill>
          <a:blip r:embed="rId4" cstate="print"/>
          <a:srcRect/>
          <a:stretch>
            <a:fillRect/>
          </a:stretch>
        </p:blipFill>
        <p:spPr bwMode="auto">
          <a:xfrm>
            <a:off x="2699792" y="1556792"/>
            <a:ext cx="2381250" cy="3667126"/>
          </a:xfrm>
          <a:prstGeom prst="rect">
            <a:avLst/>
          </a:prstGeom>
          <a:noFill/>
        </p:spPr>
      </p:pic>
      <p:pic>
        <p:nvPicPr>
          <p:cNvPr id="6" name="Picture 4" descr="http://www.decouvertedelunivers.ca/images/faaq.jpg"/>
          <p:cNvPicPr>
            <a:picLocks noChangeAspect="1" noChangeArrowheads="1"/>
          </p:cNvPicPr>
          <p:nvPr/>
        </p:nvPicPr>
        <p:blipFill>
          <a:blip r:embed="rId5" cstate="print"/>
          <a:srcRect/>
          <a:stretch>
            <a:fillRect/>
          </a:stretch>
        </p:blipFill>
        <p:spPr bwMode="auto">
          <a:xfrm>
            <a:off x="323528" y="5949280"/>
            <a:ext cx="1381125" cy="628651"/>
          </a:xfrm>
          <a:prstGeom prst="rect">
            <a:avLst/>
          </a:prstGeom>
          <a:noFill/>
        </p:spPr>
      </p:pic>
      <p:sp>
        <p:nvSpPr>
          <p:cNvPr id="9" name="Titre 1"/>
          <p:cNvSpPr txBox="1">
            <a:spLocks/>
          </p:cNvSpPr>
          <p:nvPr/>
        </p:nvSpPr>
        <p:spPr>
          <a:xfrm>
            <a:off x="323528" y="26064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Les comètes, source de mort?</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10" name="ZoneTexte 9"/>
          <p:cNvSpPr txBox="1"/>
          <p:nvPr/>
        </p:nvSpPr>
        <p:spPr>
          <a:xfrm>
            <a:off x="323528" y="1628800"/>
            <a:ext cx="2160240" cy="2308324"/>
          </a:xfrm>
          <a:prstGeom prst="rect">
            <a:avLst/>
          </a:prstGeom>
          <a:noFill/>
        </p:spPr>
        <p:txBody>
          <a:bodyPr wrap="square" rtlCol="0">
            <a:spAutoFit/>
          </a:bodyPr>
          <a:lstStyle/>
          <a:p>
            <a:r>
              <a:rPr lang="fr-CA" dirty="0" smtClean="0"/>
              <a:t>Les comètes, s’écrasant sur une planète comme la Terre, apportent destruction et extinction, au même titre qu’un astéroïde.</a:t>
            </a:r>
            <a:endParaRPr lang="fr-CA" dirty="0"/>
          </a:p>
        </p:txBody>
      </p:sp>
      <p:sp>
        <p:nvSpPr>
          <p:cNvPr id="11" name="ZoneTexte 10"/>
          <p:cNvSpPr txBox="1"/>
          <p:nvPr/>
        </p:nvSpPr>
        <p:spPr>
          <a:xfrm>
            <a:off x="2699792" y="5301208"/>
            <a:ext cx="2160240" cy="646331"/>
          </a:xfrm>
          <a:prstGeom prst="rect">
            <a:avLst/>
          </a:prstGeom>
          <a:noFill/>
        </p:spPr>
        <p:txBody>
          <a:bodyPr wrap="square" rtlCol="0">
            <a:spAutoFit/>
          </a:bodyPr>
          <a:lstStyle/>
          <a:p>
            <a:r>
              <a:rPr lang="fr-CA" dirty="0" smtClean="0"/>
              <a:t>Toungouska en Russie</a:t>
            </a:r>
            <a:endParaRPr lang="fr-CA" dirty="0"/>
          </a:p>
        </p:txBody>
      </p:sp>
      <p:sp>
        <p:nvSpPr>
          <p:cNvPr id="12" name="ZoneTexte 11"/>
          <p:cNvSpPr txBox="1"/>
          <p:nvPr/>
        </p:nvSpPr>
        <p:spPr>
          <a:xfrm>
            <a:off x="5292080" y="3861048"/>
            <a:ext cx="3178696" cy="369332"/>
          </a:xfrm>
          <a:prstGeom prst="rect">
            <a:avLst/>
          </a:prstGeom>
          <a:noFill/>
        </p:spPr>
        <p:txBody>
          <a:bodyPr wrap="square" rtlCol="0">
            <a:spAutoFit/>
          </a:bodyPr>
          <a:lstStyle/>
          <a:p>
            <a:r>
              <a:rPr lang="fr-CA" dirty="0" err="1" smtClean="0"/>
              <a:t>Meteor</a:t>
            </a:r>
            <a:r>
              <a:rPr lang="fr-CA" dirty="0" smtClean="0"/>
              <a:t> </a:t>
            </a:r>
            <a:r>
              <a:rPr lang="fr-CA" dirty="0" err="1" smtClean="0"/>
              <a:t>Crater</a:t>
            </a:r>
            <a:r>
              <a:rPr lang="fr-CA" dirty="0" smtClean="0"/>
              <a:t> en Arizona</a:t>
            </a:r>
            <a:endParaRPr lang="fr-CA"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8" name="Titre 1"/>
          <p:cNvSpPr txBox="1">
            <a:spLocks/>
          </p:cNvSpPr>
          <p:nvPr/>
        </p:nvSpPr>
        <p:spPr>
          <a:xfrm>
            <a:off x="323528" y="26064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Sites web intéressants pour les comètes</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4098" name="Picture 2" descr="http://pgj.pagesperso-orange.fr/pgj53.gif"/>
          <p:cNvPicPr>
            <a:picLocks noChangeAspect="1" noChangeArrowheads="1"/>
          </p:cNvPicPr>
          <p:nvPr/>
        </p:nvPicPr>
        <p:blipFill>
          <a:blip r:embed="rId4" cstate="print"/>
          <a:srcRect/>
          <a:stretch>
            <a:fillRect/>
          </a:stretch>
        </p:blipFill>
        <p:spPr bwMode="auto">
          <a:xfrm>
            <a:off x="899592" y="1628800"/>
            <a:ext cx="2524125" cy="762000"/>
          </a:xfrm>
          <a:prstGeom prst="rect">
            <a:avLst/>
          </a:prstGeom>
          <a:noFill/>
        </p:spPr>
      </p:pic>
      <p:sp>
        <p:nvSpPr>
          <p:cNvPr id="11" name="Rectangle 10"/>
          <p:cNvSpPr/>
          <p:nvPr/>
        </p:nvSpPr>
        <p:spPr>
          <a:xfrm>
            <a:off x="3779912" y="1988840"/>
            <a:ext cx="4403770" cy="369332"/>
          </a:xfrm>
          <a:prstGeom prst="rect">
            <a:avLst/>
          </a:prstGeom>
        </p:spPr>
        <p:txBody>
          <a:bodyPr wrap="none">
            <a:spAutoFit/>
          </a:bodyPr>
          <a:lstStyle/>
          <a:p>
            <a:r>
              <a:rPr lang="fr-CA" dirty="0" smtClean="0"/>
              <a:t>http://pgj.pagesperso-orange.fr/index.htm</a:t>
            </a:r>
            <a:endParaRPr lang="fr-CA" dirty="0"/>
          </a:p>
        </p:txBody>
      </p:sp>
      <p:pic>
        <p:nvPicPr>
          <p:cNvPr id="4100" name="Picture 4" descr="http://cometography.com/title.jpg"/>
          <p:cNvPicPr>
            <a:picLocks noChangeAspect="1" noChangeArrowheads="1"/>
          </p:cNvPicPr>
          <p:nvPr/>
        </p:nvPicPr>
        <p:blipFill>
          <a:blip r:embed="rId5" cstate="print"/>
          <a:srcRect/>
          <a:stretch>
            <a:fillRect/>
          </a:stretch>
        </p:blipFill>
        <p:spPr bwMode="auto">
          <a:xfrm>
            <a:off x="539552" y="2636912"/>
            <a:ext cx="5238750" cy="695325"/>
          </a:xfrm>
          <a:prstGeom prst="rect">
            <a:avLst/>
          </a:prstGeom>
          <a:noFill/>
        </p:spPr>
      </p:pic>
      <p:pic>
        <p:nvPicPr>
          <p:cNvPr id="4102" name="Picture 6" descr="Seiichi Yoshida's Home Page"/>
          <p:cNvPicPr>
            <a:picLocks noChangeAspect="1" noChangeArrowheads="1"/>
          </p:cNvPicPr>
          <p:nvPr/>
        </p:nvPicPr>
        <p:blipFill>
          <a:blip r:embed="rId6" cstate="print"/>
          <a:srcRect/>
          <a:stretch>
            <a:fillRect/>
          </a:stretch>
        </p:blipFill>
        <p:spPr bwMode="auto">
          <a:xfrm>
            <a:off x="539552" y="3501008"/>
            <a:ext cx="4762500" cy="714375"/>
          </a:xfrm>
          <a:prstGeom prst="rect">
            <a:avLst/>
          </a:prstGeom>
          <a:noFill/>
        </p:spPr>
      </p:pic>
      <p:sp>
        <p:nvSpPr>
          <p:cNvPr id="13" name="Rectangle 12"/>
          <p:cNvSpPr/>
          <p:nvPr/>
        </p:nvSpPr>
        <p:spPr>
          <a:xfrm>
            <a:off x="1911316" y="4355812"/>
            <a:ext cx="3390736" cy="369332"/>
          </a:xfrm>
          <a:prstGeom prst="rect">
            <a:avLst/>
          </a:prstGeom>
        </p:spPr>
        <p:txBody>
          <a:bodyPr wrap="none">
            <a:spAutoFit/>
          </a:bodyPr>
          <a:lstStyle/>
          <a:p>
            <a:r>
              <a:rPr lang="fr-CA" dirty="0" smtClean="0"/>
              <a:t>http://www.aerith.net/index.html</a:t>
            </a:r>
            <a:endParaRPr lang="fr-CA" dirty="0"/>
          </a:p>
        </p:txBody>
      </p:sp>
      <p:sp>
        <p:nvSpPr>
          <p:cNvPr id="4104" name="AutoShape 8" descr="data:image/jpeg;base64,/9j/4AAQSkZJRgABAQAAAQABAAD/2wCEAAkGBxQSEhUUERMUFhQXFRcVFxgYFhgYFxwcFxcWHxUYGhgYHCgiGBolGxgWIzEhJSkrMC4uGB8zODMsNygtLisBCgoKDQwNFAwQDisZExk3KysrKysrKysrKysrKysrKysrKysrKysrKysrKysrKysrKysrKysrKysrKysrKysrK//AABEIALcBEwMBIgACEQEDEQH/xAAcAAEAAgMBAQEAAAAAAAAAAAAABAUCAwYHAQj/xABIEAACAQIEAggCBgcFBQkAAAABAgADEQQSITEFQQYTIjJRYXGBFJEHI0JSobEzYnKCwdHwFTWSsrMWc3Si4TRDU2N1k7TC0v/EABQBAQAAAAAAAAAAAAAAAAAAAAD/xAAUEQEAAAAAAAAAAAAAAAAAAAAA/9oADAMBAAIRAxEAPwD3GIiAiIgIiICIiAiIgIiRsTisoOUFiDaw118PL32gb3cDecj0i6arhMZhcOwp2ruEJL/WDNcKwQDRc+UXY63NhpKD6WKuMpYapWTEijT6sK7gm+ZnAWlSVdQTu1Q2sBoN7bug/wBGVLD11xtfEvjKxVWps4OUXQdrtEljY6E7C3MXgekxEwqPYX19oGTG01LikJyhhc3sL66byl6U062IwzU8NVbD1SUK1bA5crqW7N9QVBFvORcZjEpGkrsz4gC6imt6jG2VmCDRVPMmyi+4gdVNFbFoneYD8fynI1ulPYwrZmX4ioEyta6jUPmyaCzWS97XdfGSWumjXK8m1JHircyL7EX8D4wLJuk+H2Ryx8ACD/zWvLDBY9KoujXtuNiPUGcHj+GhgXAWlUbUMwLoDfTOgYakW5211MoaFXF4bEKMRVqVXqlhTNJaaIuUAtcGzKbXPeYG217QPY7z7OX4Bxxy4pVbG47LkgG45HxJnTiB9iIgIiICIiAiIgIiICIiAiIgIiICIiAiIgIia672EDXVxQBy/a9D/RkZqZuCVvbXcCx18T4fOaTxMAhVUsTbmBck2t48nO32G8JI4xhGq0KtNHyM6MgffKWFrwPHeLYmr0i4iMLR04fhXzVXB0YgkE3531VR4XM9vpqAAALACwA5AbCeXmnT6NYGgqsKr1MQoqaZTUzaORuRlUC2vLzM9FqcVoqCWrUwB+uv84E2VvH8f1FB6uRnFMBmVdWKg9sgcyFubc7TieknSN3qkYes4pWFst01567mbv8AbaoKaoqDMFALucxJA1Nhb84FIfpCxuMqE8IwDV8PT1qPU7GYfdS7Cx027R8p1NTiNJKR4kxdVbDJ9WRY7lgltzULNlt4yWOEdZTQtWrKSgYhHyJdgCbIBYe02cUoItAA0usFMoyqRm1RgVc6XJU9rx0MCt4fwJDhkSuimo1A06h+0OsJaoobl2yduYHhLGnSKoqlixCgFja7WFrm3MzNULKGFXMDsUsF87bn5mRMLih9aHYXWqVUGwbLlU3Pjck2NtoGitTLVGRmIDJdBpY5biopBGpsyn0B8JE4pgBVFM3s1NldG3IKjKb33zIWU/tSZi6gYDJmLA5lKjYi+t20tYkEHcEzQEznLV79g2QfoyLDMV5vY7g7b25wIWMAAJOgGt/SXHDulRpqExKnMLajU2/XH3h5X+cq6qBDovZKlSFGx0Kmw9GH70qsbUVE+sIUlgqAsCdtr+JOw1sBA9WpVAwBUggi4I2IPOZzhehfGijDD1To2tM32O+W/gRqPO4ndQEREBERAREQEREBERAREQEREBERAREQEiVXudSAmxJ/IflN2KchSRvI9NsxWwNlB3FteW/PeBhgsFRXtUwNPMnXW51PeNzrubmeb/TV0mrI1DAYSoyVqxzuysVYIL2FxqASCT5LPScPWy3zI+Ym57Ol/K3KcRxPoKcXxRsY9bKBRCCmUuw8wb2GhPzgcJiOEtVeg2IxNev1PcFRgR5Ha++utzpLQCdxxXo1hMNQerWdwqKSWLAfwtPOeDcQ+Ip9ZkKKWYLfmoPZb3gWCKSbAEnwAuZZUOAYhxcUmA87D851nQqqjUdKQUroWt3vO/jOgaBT8KxzGnkemwq0wqutxe1uy417pA/AyQ9Soe6gXzY3t7Df5iauIdmvh3XvMzUmHipVm/5WUH3PjJtTnAh4bDCmG1uXbO52uxFtANALD+c+ViBq1hyubfnOb4px2tQxHV4y1DDVAFo4il2lDn7NVqi2pnw0sddZSrxBsHiV/tA9bRohgmLCk9qtlZBX/wDDYJcAjs9sbQOvp8QpOjVEcGmpYFh3exo9jzsQQbcwRykHiNYlewrdapV6YKkHNy32BBIPkTMsNgS2DFNuy1SmxbyaqSzf8zGbW4gaiiyk1tEalfUNa1yeSG1821vlAY9RnbL3bm05DpNisl+spVCAVNN6bZe03ZKs4YdXqbeBDc51IYlmRiM4GZbXyuB3st9bjw8NZDxAgc3g3bqabPfrAitexVlfsk94A6WO4Gus9a6OcUGJoJU0zd1x+sN/nofeeZ4xb7C5OgHmTYD5y8+j3HinXehe4YXB5ZlGtvIjN/hgeiREQEREBERAREQEREBERAREQEREBERAjVnuwX38tNZR0+kR+LqUW6oJTdKZBqWrXdVKPkIsyEkiwN9PUC8VjnYacre//UThsLRepjkbLSVfiWbq6mFenWsq1itVazNaqbkagaB7acw7p8SimxYA/wBbnYSPhjmquw20W/I23/iPaa6ddAXD6kudLXJ8LCS8O6lQU2+X4QNPFOHUsRTalXQPTbdTsflKb+xcBhsuYUkAACipUAFhoLBj4Sd0oxFanhMQ+GXNWWk5pi17sF0sOZ8vKU/QivhTgadZXRmNMNiKjlTUz5fretY6gg3FjoLaaQOjw7oVBplSltCpBX2tpKvh6dcHd2a5q1FWxIyqjsqgDb7Nz6zmegiKMfj3pWp4auUqUKV7Z8ulXEJT+yjMwsftXvynWfAlWc03yhzmIsCQx7zLfTWwuCDrAyWgiuGLXcAhczC4Btew89NZtaQsVwxerK0yVfvB7ksWGoLMdWHiNrEzLh2L62kHtZtVZfusps4+YPtaAx2GSqjU6qh0YEMrC4IO4Mq8FwyhhKHUj9Fc/pGzls3Ilu8ALKB4ACW7nw3lRwp7HJUW2JsSzNqXAOppnkg07ItbmOcDY+PTxIG1ypA18yJ9rLYm4128/SauK0ywQZcydahqKCLlFNyBfzAmOJrVXYnKgub3LE/gB/GBB4w2WmXBs1P6xT4Fdvnt7z5xGn22+wl9B9s39dEXzOvkN5hxKiercklnCsV0soNtCFG59SbTZxWsCS9+yyq9/JlBvAp64AQm5uKllN+13VIHmb7esiYXGfD4uk/3XTPbxOlQD5tN3EHKI1RVN9Rsb3XQggagjmN7Tl+vJckm99jbKOw2mnI9o/IecD9FCJG4ZWz0aT/epo3zUGSYCIiAiIgIiICIiAiIgIiICIiAiIgQWqG9QgagC3n3iJgKrKUuwcMdNLHXmLaWn2rQDO2pB01U2NiBp6T6+H7uQ5SosNLi3gRAk5Re9hfxkLAmzVF5Bvz1/IiZFqw5Uz55mH4WP5yLgqBdc/WOC3aNrLe/sSLCw35QJuOwq1ab03vldSpysVNjvZlN1PmJWUejWGU1T1Wc1kFOqajPULqPstnY3ElVsMqgsz1AACSTUfQDc7zHhdRmphnv2rlQ3eyknLfzK2gfcJw6jQH1NKlTFtciKvzsJgeIodEJc/qAsP8AENB7mROJKFqipVAemciIG2ViSO7zLEjXW1uQlkT7eUCJUxb6nqmA/WZR+AJkDhLMKRdVDdfUesLNYBTYKNRuQL+8n4+5p1ANyjW9cptIvBXBwtC23UoPcKAfxB+UD6zVTypr53Zz8rD85jRoBCWuWqEFS7WuAd1UDRR6anmTPmI4ii5tScvfIFwn7TbL6Eyo6aV6yYOtVw1Qo6UmqDsq17C57wPK8C2rOACSQABck6D11lVg+L0q5cUXDhDlZl1UNp2b8zY8pVYXirYihQp4dyKlWilWrUvmNJGHaa5v9YxuFHKxNrLY1fRfDfDY/G0aaN1DGk6FQWUNls6s2wa/jrA6uqZWL9UBdrqhvTzbL4D9YA7X287SfVaQlP1jX1y0XYepZFB9bMfnAgVwGpVdTlZ0sQbXOV8+o8sl5zz4YL2V0GYkeAzG5t4DeXeJbkNdNAPx9BKvEKRf9anceVyLD3tb3gey9F2vg8Mf/Ip/5BLSQeB0cmGoL92jTX5IBJ0BERAREQEREBERAREQEREBERAREQK3iNlYNc5rab2NjqPDYymxvSpEKKqjM1TI2diEQagk1Kauvfypa+hcXtOg4jSBUEi9j/X42nKcU4SpqNUosRUFJ6YVhlp5i1OrTIbLqRUpruTYM1rQOmoVS6nMhQ6ggkH3BG48/wABIOHxi0kCVLhhoAAST+yALn+jLDNItfG5XyKrM2XMbFRYa21Yi5Njp5QPnxC1L06iMuYd18uoP7JNue/hNFQUxUFLrmFQqXCdYQSoNi1vC9h7zXXq9ZVp5Ve4Dl7qRYaWBO3etseU5PpxwU1MZg2XqKWes6ip1IZxUWizUmdiQWF0Nl2DBSb2tA6GlxKgKtRaVOtVrUWCORTZyrFQ1usqWAurA6HnJXCOKpiqXW0wwGZ0IYAMGpuysCATzUzjMdRQcSxClqJV6FBiatJ6w6xMyMuVHUByvVk3vyk/oQTQOIoZKmQ4lqlJhh6lKllqIrNlDCyKHzAC/hA65jK4YFFzWLKhJYqGKqCe9YjVb87G0ms0qsVapiqNJtUCVKzKdmy5QgI5gE3tA3jEUsuVTTCC/ZBXKL76fxlbw/Dl8AqHQP1oXML/AFRdgmlx9nb23lnUpKTcqv8AhE14l2INj2raX2vbS/ltApOBcFocPo9VSZspNyXYFmPjoBc200Gwm7EY0KL5XC+JXKBc+DWP4c5s4ZU0IykV1QNVZtWIJtdW2CX0AFvSacTfPTYZSEfMQ17EgHKfOzWNvKBli1Kkq24NjKupVyuW0y5ClQ8lDEFW03IYDTc6+sk1gTq7Mx3NuyPw1/GV+MbMuQAa6BRoLnTbx84GnihyZk2sdSdzbmT4cwNh+M53DYp8RisMiaJUqpTyC1yoW2Y+CjQgb63O4AuONVAzML5gAEv97KoUn3tf3kr6JeAD4pqm608z3Pi9wg8zbMb+MD2VRYaT7AiAiIgIiICIiAiIgIiICIiAiIgIiIGLrcEHY6SlWkyuQxBFspBGp8L8jp/WkvJWcawjMuemSHTUakA+TDmvr6jaBFwVTKAjmzeB0H7t9x6bTCoctbMdmVR7gv8A/oTm+E9JKrdb8VQ+rSoQTlIZVOqNUpG+ZLXBqIWF0bQAG3QdTSbbKdLjtFl1GhyXy2sfCBNaqPEfOY5gfAyBg6VMgg0qWZTY/Vp/L+gR4zVxSgAh6ukmckKpCgZcxtnJUXsN/aBZl5HxGIVO+yr6kD895HGNpKLdaun3mAPuCbiRMAtqh6sZ8xZ2qldr6hTVI1HIWPtzgS/i79xKjeYUhfZnsD85ArrU65KwSwVHRwWBJVrHQLfUFRLKpU8TIpxaHZ0/xD+cDUmJZ1DIEKsLglz+QQ2PlNbqx7zgeSLr/iY//WauFD/tBX9F1i5PDOV+ty+Iva9uc2VHgRcVjqVBSGdKYN2JZwC2XcszG7Wv7chOerdKVqHLg6VTEttdRkpe9V9Lel5Z8R4XQrOtStRp1HUWUuoawvfY6RUqBRyAHsIFbw3iPxFKi5HVmqyobG+XtFWsbDXQz7jGALMAEXPl09bEDm1hvI9HCrTpLTFyoJIJ53YnQjzJmFaoW7T6qup87HRR6k/iYELHUznZPusVJ5aGes9BOD/DYVcwtUqfWP5X7q+wt73nE9CeDPi8QatUWpIcxHJmOoXz1sT5WHOesCB9iIgIiICIiAiIgIiICIiAiIgIiICIiAiIgUXFMH1b9aqjLYhtbWBIPpa/jt7mc9wHh/UUsjAEZ3ICg3RSx6tRoGsqZV08NNBO9IvvKHiPCipL0hcWsRuQBfby1gRMMyLewcFyW7YYEmwGmYDko08pniVDqVJYX5qxU6eam8h1KmYWIPkRr+G/4T5hcUSoLK19fssdiRyHlAo6fFK6HqjjaZZGFJnbCVT2raBm64C58dpjiOINUVl/tXC31GlOly0Is9Vr85cYulRcg1aaMRsXpgke7CZtkIAspHIWBECgwGPWoq0lvVpYdqQqOrmqlRe0LZz32UqC666Eby+q1gx0TOfJRlA5XY2UD3mBrjZdbaWUE28rKNJrqVT4H3IH4E3HygfPiyXNNrAhbgAkgjnl0G3O01VKkjE56yd0dV9cxudgbZO79om3pea69bck29B/En+ED49e7hDcXtY27zE2CKdgfX5GQ8a9rgAA3trqd9dTex32mVXFW1XQ+O59jy9rSqxGJgbcdiwToNAMqjkANhbc+pOtyZlwHh1XGVBTQaEhmc7KoBA0+dh4kzLo70dq41xYZaIPac7ei/eM9b4RwqnhqYSkthuTzJ8SYGzhmAShTWnTFlUe58SfMyVEQEREBERAREQEREBERAREQEREBERAREQESo4n0nweGfJiMTRpPa+Wo4U28r7zWel+B6sVfi6PVFiofOMhI3Gba8C7iUidLsEaZqjFUTSUhS4cZATewLbDaF6XYI0zVGKomkCFLhwUBN7AtsDoYEniHB0qajst4jY+onNYvh9WjclezvddV8z4rOo4VxmhiVLYaslVQbFkYML+FxpJ8DzirjboTm0IOq3BA1uRcbzIVLAAaAAAC3K2mt7n3na4vg1GobtTF/vL2T8xv7ypxPRBD3Krj9qzfygc0rKu17a2Gy3JuTYc7+fOanxEuqvQyr9msh9VI9NiZq/2JrEa1afyb/pA541e32SbvZCNNbEkeltTeRcTiAQV0sdCQLk+529rTsKXQG/fxB/cQA+diSbS1wvQ3CoQWQ1CBb6w3Gn6osp+UDzmjTq4liKNNnIAUBdQLADttsNOZInV8A6B27WLYNf/ALtO76M2hPoPxnc0qSqAqgKBsALD5CZwMKNJUAVQFUaAAWA9pnEQESNXx9NHp03cB6uYU1O7ZFzNb0XWSYCIiAiIgIiICIiAiIgIiICIiAiIgIiIHPdO+ji4/BVaBAzlS1In7NRR2D89D5EznfozxqcR4T8NiFGakGwldLW7osptyOW3uDPQ55PWccI48WY5cJxBCSToi1V3J8Nb/wDunwgVnRXE1lo1+APfrhVakKgGi4Z+1VqX2vlPZ86qeBnf9LMOtPBpgMMoQ4gjCU1A0RCpNZ7fq0lc+tvGcB0revQq0OPqGymqEalaxGFIy0i3PM2p12NRBplnoXAqy43F1MWhzUaSfD4c8mLZWxFQe+RPLq28YDjnGk4XSoIuGdqJanh6YpmmLM2iKVYiw03m/pN0mOBw/wARWw7sgKhwjIWUuwVR2iA2pGo8ZU/Sv+hwf/qOE/zz79Mv901v28P/APIpQLzifHWoUUqNQdndwi0VZDUJbYLrZjzOtgASTYTPi/GXw+GbEPQYhFZ6iK6ZlVQSSCTlY25X+c5rgPGSnEHocSRUxLg/CVASaL0dOxSJ7ri12B1Y25BQL/p1/duM/wCGrf6bQPuB4+9bCLikw75WQVUQumcoVzA75Qbcr85WYfp0Gwa444WuMKRmLXpl1UNYu1MNfKLE6Em3KSein9z4b/gaf+iJyfRPBYrFcBoYWitJErUWpNWdy1kZmDEUwurWJFiwgdZxrpguHOGtReqmKdKdF6bJYtUF1uHYFRbn5SevGKgrU6dTDVEFTMFqZ6bJmVSchytcEgEjS2k4/p1w8UF4LQon9HjqFNCwv3UYAsARfbYETreHJiFr1TiXptTyUurKKyKDepnBDO3auV1vqCBAh4TpW9XFVsKuFqdbQVGcl6YS1QXTKwYk3HlykvDdJEOIGGro9CuwLU1fKVqBe8aboSCRzU2bytKLo7/fvE/9xg/8jTT9LvcwHV/p/wC0KHU2732s/wC7bf2gXfGelBw+JoYY4ao7YgstJlamFJRczZszArYXOxnRKTbXQziemP8AevB/97if9Bpf9LeMHC4WrVUZqlglJfvVahC0l93ZfxgeafSPiqor0+K0iTSwOLXDhfsldsRUHPWoTS/cnr+GrrUVXQ3VlDKfEMLg/KcViegbNgGwhxldlNKxUrQKl+9cnqs36TW97+c1fQpxg1+HijU0q4Vzh3XmAvc+Q7P7pgd/ERAREQEREBERAREQEREBERAREQEREBKDpb0Uo8RSkmIBtTrLVFueW+ZD+qwNjL+IEDjHCqeJw9TD1VvTqIUIHIEaEeBGhHpMej/CEwmHpYel3KSBAeZtux8ybn3ljEDn+lPRn47qw9erTWnUSqqoE76ElWJZSTbw2mPSXoz8dhxh62IqBDlLlFphmKsGUklTaxA0E6KIHM9I+iC43D06FetUORw4qKtNat1tlKtl7B81AvN+M6PvVwrYWpi6zK6lGcrT6woVsVJy2ufvWvL+IFFguj7UsIMKmIqZVQUlcrTzhAuUL3bE25kTPorwAYGguHSq9SkgsgcLmUXJIuoF9+cuogc70j6L/GVKLvXqp1FVa1NUFOwddmJZSW56bazbW4C9SpSeriqzrSbOKdqa02YA5C4RQWyk5gCbXAPIS9iBzGE6JtTxNbFJi63XV1Ral0pFbUxZLLk0sPzkrDdGaYxAxNZ6leuoK02qFbUwe91aKAqE82tc+MvYgc5xnoscRiaOIOIqo1As1JVFPKpZbNfMpLXF+c19IOiRxdSm9TGYhBSdalNEFIKHUaMQUOY777XnTxAiHDP1WTrWD2t1mVM1/HKRlv7Tk+CfR2uEr1MRQxmJWpVYtVv1RRyWLHMuS25a1rWuZ28QPgn2IgIiICIiAiIgIiICIiAiIgIiICIiAiIgIiICIiAiIgfJ9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pic>
        <p:nvPicPr>
          <p:cNvPr id="4106" name="Picture 10" descr="http://img.clubic.com/06827080-photo-logo-wikipedia.jpg"/>
          <p:cNvPicPr>
            <a:picLocks noChangeAspect="1" noChangeArrowheads="1"/>
          </p:cNvPicPr>
          <p:nvPr/>
        </p:nvPicPr>
        <p:blipFill>
          <a:blip r:embed="rId7" cstate="print"/>
          <a:srcRect/>
          <a:stretch>
            <a:fillRect/>
          </a:stretch>
        </p:blipFill>
        <p:spPr bwMode="auto">
          <a:xfrm>
            <a:off x="6876256" y="4725144"/>
            <a:ext cx="1276458" cy="14400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8" name="Titre 1"/>
          <p:cNvSpPr txBox="1">
            <a:spLocks/>
          </p:cNvSpPr>
          <p:nvPr/>
        </p:nvSpPr>
        <p:spPr>
          <a:xfrm>
            <a:off x="323528" y="260648"/>
            <a:ext cx="814724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dirty="0" smtClean="0">
                <a:effectLst>
                  <a:outerShdw blurRad="31750" dist="25400" dir="5400000" algn="tl" rotWithShape="0">
                    <a:srgbClr val="000000">
                      <a:alpha val="25000"/>
                    </a:srgbClr>
                  </a:outerShdw>
                </a:effectLst>
                <a:latin typeface="+mj-lt"/>
                <a:ea typeface="+mj-ea"/>
                <a:cs typeface="+mj-cs"/>
              </a:rPr>
              <a:t>Remerciements</a:t>
            </a:r>
            <a:endParaRPr kumimoji="0" lang="fr-CA" sz="28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
        <p:nvSpPr>
          <p:cNvPr id="4104" name="AutoShape 8" descr="data:image/jpeg;base64,/9j/4AAQSkZJRgABAQAAAQABAAD/2wCEAAkGBxQSEhUUERMUFhQXFRcVFxgYFhgYFxwcFxcWHxUYGhgYHCgiGBolGxgWIzEhJSkrMC4uGB8zODMsNygtLisBCgoKDQwNFAwQDisZExk3KysrKysrKysrKysrKysrKysrKysrKysrKysrKysrKysrKysrKysrKysrKysrKysrK//AABEIALcBEwMBIgACEQEDEQH/xAAcAAEAAgMBAQEAAAAAAAAAAAAABAUCAwYHAQj/xABIEAACAQIEAggCBgcFBQkAAAABAgADEQQSITEFQQYTIjJRYXGBFJEHI0JSobEzYnKCwdHwFTWSsrMWc3Si4TRDU2N1k7TC0v/EABQBAQAAAAAAAAAAAAAAAAAAAAD/xAAUEQEAAAAAAAAAAAAAAAAAAAAA/9oADAMBAAIRAxEAPwD3GIiAiIgIiICIiAiIgIiRsTisoOUFiDaw118PL32gb3cDecj0i6arhMZhcOwp2ruEJL/WDNcKwQDRc+UXY63NhpKD6WKuMpYapWTEijT6sK7gm+ZnAWlSVdQTu1Q2sBoN7bug/wBGVLD11xtfEvjKxVWps4OUXQdrtEljY6E7C3MXgekxEwqPYX19oGTG01LikJyhhc3sL66byl6U062IwzU8NVbD1SUK1bA5crqW7N9QVBFvORcZjEpGkrsz4gC6imt6jG2VmCDRVPMmyi+4gdVNFbFoneYD8fynI1ulPYwrZmX4ioEyta6jUPmyaCzWS97XdfGSWumjXK8m1JHircyL7EX8D4wLJuk+H2Ryx8ACD/zWvLDBY9KoujXtuNiPUGcHj+GhgXAWlUbUMwLoDfTOgYakW5211MoaFXF4bEKMRVqVXqlhTNJaaIuUAtcGzKbXPeYG217QPY7z7OX4Bxxy4pVbG47LkgG45HxJnTiB9iIgIiICIiAiIgIiICIiAiIgIiICIiAiIgIia672EDXVxQBy/a9D/RkZqZuCVvbXcCx18T4fOaTxMAhVUsTbmBck2t48nO32G8JI4xhGq0KtNHyM6MgffKWFrwPHeLYmr0i4iMLR04fhXzVXB0YgkE3531VR4XM9vpqAAALACwA5AbCeXmnT6NYGgqsKr1MQoqaZTUzaORuRlUC2vLzM9FqcVoqCWrUwB+uv84E2VvH8f1FB6uRnFMBmVdWKg9sgcyFubc7TieknSN3qkYes4pWFst01567mbv8AbaoKaoqDMFALucxJA1Nhb84FIfpCxuMqE8IwDV8PT1qPU7GYfdS7Cx027R8p1NTiNJKR4kxdVbDJ9WRY7lgltzULNlt4yWOEdZTQtWrKSgYhHyJdgCbIBYe02cUoItAA0usFMoyqRm1RgVc6XJU9rx0MCt4fwJDhkSuimo1A06h+0OsJaoobl2yduYHhLGnSKoqlixCgFja7WFrm3MzNULKGFXMDsUsF87bn5mRMLih9aHYXWqVUGwbLlU3Pjck2NtoGitTLVGRmIDJdBpY5biopBGpsyn0B8JE4pgBVFM3s1NldG3IKjKb33zIWU/tSZi6gYDJmLA5lKjYi+t20tYkEHcEzQEznLV79g2QfoyLDMV5vY7g7b25wIWMAAJOgGt/SXHDulRpqExKnMLajU2/XH3h5X+cq6qBDovZKlSFGx0Kmw9GH70qsbUVE+sIUlgqAsCdtr+JOw1sBA9WpVAwBUggi4I2IPOZzhehfGijDD1To2tM32O+W/gRqPO4ndQEREBERAREQEREBERAREQEREBERAREQEiVXudSAmxJ/IflN2KchSRvI9NsxWwNlB3FteW/PeBhgsFRXtUwNPMnXW51PeNzrubmeb/TV0mrI1DAYSoyVqxzuysVYIL2FxqASCT5LPScPWy3zI+Ym57Ol/K3KcRxPoKcXxRsY9bKBRCCmUuw8wb2GhPzgcJiOEtVeg2IxNev1PcFRgR5Ha++utzpLQCdxxXo1hMNQerWdwqKSWLAfwtPOeDcQ+Ip9ZkKKWYLfmoPZb3gWCKSbAEnwAuZZUOAYhxcUmA87D851nQqqjUdKQUroWt3vO/jOgaBT8KxzGnkemwq0wqutxe1uy417pA/AyQ9Soe6gXzY3t7Df5iauIdmvh3XvMzUmHipVm/5WUH3PjJtTnAh4bDCmG1uXbO52uxFtANALD+c+ViBq1hyubfnOb4px2tQxHV4y1DDVAFo4il2lDn7NVqi2pnw0sddZSrxBsHiV/tA9bRohgmLCk9qtlZBX/wDDYJcAjs9sbQOvp8QpOjVEcGmpYFh3exo9jzsQQbcwRykHiNYlewrdapV6YKkHNy32BBIPkTMsNgS2DFNuy1SmxbyaqSzf8zGbW4gaiiyk1tEalfUNa1yeSG1821vlAY9RnbL3bm05DpNisl+spVCAVNN6bZe03ZKs4YdXqbeBDc51IYlmRiM4GZbXyuB3st9bjw8NZDxAgc3g3bqabPfrAitexVlfsk94A6WO4Gus9a6OcUGJoJU0zd1x+sN/nofeeZ4xb7C5OgHmTYD5y8+j3HinXehe4YXB5ZlGtvIjN/hgeiREQEREBERAREQEREBERAREQEREBERAjVnuwX38tNZR0+kR+LqUW6oJTdKZBqWrXdVKPkIsyEkiwN9PUC8VjnYacre//UThsLRepjkbLSVfiWbq6mFenWsq1itVazNaqbkagaB7acw7p8SimxYA/wBbnYSPhjmquw20W/I23/iPaa6ddAXD6kudLXJ8LCS8O6lQU2+X4QNPFOHUsRTalXQPTbdTsflKb+xcBhsuYUkAACipUAFhoLBj4Sd0oxFanhMQ+GXNWWk5pi17sF0sOZ8vKU/QivhTgadZXRmNMNiKjlTUz5fretY6gg3FjoLaaQOjw7oVBplSltCpBX2tpKvh6dcHd2a5q1FWxIyqjsqgDb7Nz6zmegiKMfj3pWp4auUqUKV7Z8ulXEJT+yjMwsftXvynWfAlWc03yhzmIsCQx7zLfTWwuCDrAyWgiuGLXcAhczC4Btew89NZtaQsVwxerK0yVfvB7ksWGoLMdWHiNrEzLh2L62kHtZtVZfusps4+YPtaAx2GSqjU6qh0YEMrC4IO4Mq8FwyhhKHUj9Fc/pGzls3Ilu8ALKB4ACW7nw3lRwp7HJUW2JsSzNqXAOppnkg07ItbmOcDY+PTxIG1ypA18yJ9rLYm4128/SauK0ywQZcydahqKCLlFNyBfzAmOJrVXYnKgub3LE/gB/GBB4w2WmXBs1P6xT4Fdvnt7z5xGn22+wl9B9s39dEXzOvkN5hxKiercklnCsV0soNtCFG59SbTZxWsCS9+yyq9/JlBvAp64AQm5uKllN+13VIHmb7esiYXGfD4uk/3XTPbxOlQD5tN3EHKI1RVN9Rsb3XQggagjmN7Tl+vJckm99jbKOw2mnI9o/IecD9FCJG4ZWz0aT/epo3zUGSYCIiAiIgIiICIiAiIgIiICIiAiIgQWqG9QgagC3n3iJgKrKUuwcMdNLHXmLaWn2rQDO2pB01U2NiBp6T6+H7uQ5SosNLi3gRAk5Re9hfxkLAmzVF5Bvz1/IiZFqw5Uz55mH4WP5yLgqBdc/WOC3aNrLe/sSLCw35QJuOwq1ab03vldSpysVNjvZlN1PmJWUejWGU1T1Wc1kFOqajPULqPstnY3ElVsMqgsz1AACSTUfQDc7zHhdRmphnv2rlQ3eyknLfzK2gfcJw6jQH1NKlTFtciKvzsJgeIodEJc/qAsP8AENB7mROJKFqipVAemciIG2ViSO7zLEjXW1uQlkT7eUCJUxb6nqmA/WZR+AJkDhLMKRdVDdfUesLNYBTYKNRuQL+8n4+5p1ANyjW9cptIvBXBwtC23UoPcKAfxB+UD6zVTypr53Zz8rD85jRoBCWuWqEFS7WuAd1UDRR6anmTPmI4ii5tScvfIFwn7TbL6Eyo6aV6yYOtVw1Qo6UmqDsq17C57wPK8C2rOACSQABck6D11lVg+L0q5cUXDhDlZl1UNp2b8zY8pVYXirYihQp4dyKlWilWrUvmNJGHaa5v9YxuFHKxNrLY1fRfDfDY/G0aaN1DGk6FQWUNls6s2wa/jrA6uqZWL9UBdrqhvTzbL4D9YA7X287SfVaQlP1jX1y0XYepZFB9bMfnAgVwGpVdTlZ0sQbXOV8+o8sl5zz4YL2V0GYkeAzG5t4DeXeJbkNdNAPx9BKvEKRf9anceVyLD3tb3gey9F2vg8Mf/Ip/5BLSQeB0cmGoL92jTX5IBJ0BERAREQEREBERAREQEREBERAREQK3iNlYNc5rab2NjqPDYymxvSpEKKqjM1TI2diEQagk1Kauvfypa+hcXtOg4jSBUEi9j/X42nKcU4SpqNUosRUFJ6YVhlp5i1OrTIbLqRUpruTYM1rQOmoVS6nMhQ6ggkH3BG48/wABIOHxi0kCVLhhoAAST+yALn+jLDNItfG5XyKrM2XMbFRYa21Yi5Njp5QPnxC1L06iMuYd18uoP7JNue/hNFQUxUFLrmFQqXCdYQSoNi1vC9h7zXXq9ZVp5Ve4Dl7qRYaWBO3etseU5PpxwU1MZg2XqKWes6ip1IZxUWizUmdiQWF0Nl2DBSb2tA6GlxKgKtRaVOtVrUWCORTZyrFQ1usqWAurA6HnJXCOKpiqXW0wwGZ0IYAMGpuysCATzUzjMdRQcSxClqJV6FBiatJ6w6xMyMuVHUByvVk3vyk/oQTQOIoZKmQ4lqlJhh6lKllqIrNlDCyKHzAC/hA65jK4YFFzWLKhJYqGKqCe9YjVb87G0ms0qsVapiqNJtUCVKzKdmy5QgI5gE3tA3jEUsuVTTCC/ZBXKL76fxlbw/Dl8AqHQP1oXML/AFRdgmlx9nb23lnUpKTcqv8AhE14l2INj2raX2vbS/ltApOBcFocPo9VSZspNyXYFmPjoBc200Gwm7EY0KL5XC+JXKBc+DWP4c5s4ZU0IykV1QNVZtWIJtdW2CX0AFvSacTfPTYZSEfMQ17EgHKfOzWNvKBli1Kkq24NjKupVyuW0y5ClQ8lDEFW03IYDTc6+sk1gTq7Mx3NuyPw1/GV+MbMuQAa6BRoLnTbx84GnihyZk2sdSdzbmT4cwNh+M53DYp8RisMiaJUqpTyC1yoW2Y+CjQgb63O4AuONVAzML5gAEv97KoUn3tf3kr6JeAD4pqm608z3Pi9wg8zbMb+MD2VRYaT7AiAiIgIiICIiAiIgIiICIiAiIgIiIGLrcEHY6SlWkyuQxBFspBGp8L8jp/WkvJWcawjMuemSHTUakA+TDmvr6jaBFwVTKAjmzeB0H7t9x6bTCoctbMdmVR7gv8A/oTm+E9JKrdb8VQ+rSoQTlIZVOqNUpG+ZLXBqIWF0bQAG3QdTSbbKdLjtFl1GhyXy2sfCBNaqPEfOY5gfAyBg6VMgg0qWZTY/Vp/L+gR4zVxSgAh6ukmckKpCgZcxtnJUXsN/aBZl5HxGIVO+yr6kD895HGNpKLdaun3mAPuCbiRMAtqh6sZ8xZ2qldr6hTVI1HIWPtzgS/i79xKjeYUhfZnsD85ArrU65KwSwVHRwWBJVrHQLfUFRLKpU8TIpxaHZ0/xD+cDUmJZ1DIEKsLglz+QQ2PlNbqx7zgeSLr/iY//WauFD/tBX9F1i5PDOV+ty+Iva9uc2VHgRcVjqVBSGdKYN2JZwC2XcszG7Wv7chOerdKVqHLg6VTEttdRkpe9V9Lel5Z8R4XQrOtStRp1HUWUuoawvfY6RUqBRyAHsIFbw3iPxFKi5HVmqyobG+XtFWsbDXQz7jGALMAEXPl09bEDm1hvI9HCrTpLTFyoJIJ53YnQjzJmFaoW7T6qup87HRR6k/iYELHUznZPusVJ5aGes9BOD/DYVcwtUqfWP5X7q+wt73nE9CeDPi8QatUWpIcxHJmOoXz1sT5WHOesCB9iIgIiICIiAiIgIiICIiAiIgIiICIiAiIgUXFMH1b9aqjLYhtbWBIPpa/jt7mc9wHh/UUsjAEZ3ICg3RSx6tRoGsqZV08NNBO9IvvKHiPCipL0hcWsRuQBfby1gRMMyLewcFyW7YYEmwGmYDko08pniVDqVJYX5qxU6eam8h1KmYWIPkRr+G/4T5hcUSoLK19fssdiRyHlAo6fFK6HqjjaZZGFJnbCVT2raBm64C58dpjiOINUVl/tXC31GlOly0Is9Vr85cYulRcg1aaMRsXpgke7CZtkIAspHIWBECgwGPWoq0lvVpYdqQqOrmqlRe0LZz32UqC666Eby+q1gx0TOfJRlA5XY2UD3mBrjZdbaWUE28rKNJrqVT4H3IH4E3HygfPiyXNNrAhbgAkgjnl0G3O01VKkjE56yd0dV9cxudgbZO79om3pea69bck29B/En+ED49e7hDcXtY27zE2CKdgfX5GQ8a9rgAA3trqd9dTex32mVXFW1XQ+O59jy9rSqxGJgbcdiwToNAMqjkANhbc+pOtyZlwHh1XGVBTQaEhmc7KoBA0+dh4kzLo70dq41xYZaIPac7ei/eM9b4RwqnhqYSkthuTzJ8SYGzhmAShTWnTFlUe58SfMyVEQEREBERAREQEREBERAREQEREBERAREQESo4n0nweGfJiMTRpPa+Wo4U28r7zWel+B6sVfi6PVFiofOMhI3Gba8C7iUidLsEaZqjFUTSUhS4cZATewLbDaF6XYI0zVGKomkCFLhwUBN7AtsDoYEniHB0qajst4jY+onNYvh9WjclezvddV8z4rOo4VxmhiVLYaslVQbFkYML+FxpJ8DzirjboTm0IOq3BA1uRcbzIVLAAaAAAC3K2mt7n3na4vg1GobtTF/vL2T8xv7ypxPRBD3Krj9qzfygc0rKu17a2Gy3JuTYc7+fOanxEuqvQyr9msh9VI9NiZq/2JrEa1afyb/pA541e32SbvZCNNbEkeltTeRcTiAQV0sdCQLk+529rTsKXQG/fxB/cQA+diSbS1wvQ3CoQWQ1CBb6w3Gn6osp+UDzmjTq4liKNNnIAUBdQLADttsNOZInV8A6B27WLYNf/ALtO76M2hPoPxnc0qSqAqgKBsALD5CZwMKNJUAVQFUaAAWA9pnEQESNXx9NHp03cB6uYU1O7ZFzNb0XWSYCIiAiIgIiICIiAiIgIiICIiAiIgIiIHPdO+ji4/BVaBAzlS1In7NRR2D89D5EznfozxqcR4T8NiFGakGwldLW7osptyOW3uDPQ55PWccI48WY5cJxBCSToi1V3J8Nb/wDunwgVnRXE1lo1+APfrhVakKgGi4Z+1VqX2vlPZ86qeBnf9LMOtPBpgMMoQ4gjCU1A0RCpNZ7fq0lc+tvGcB0revQq0OPqGymqEalaxGFIy0i3PM2p12NRBplnoXAqy43F1MWhzUaSfD4c8mLZWxFQe+RPLq28YDjnGk4XSoIuGdqJanh6YpmmLM2iKVYiw03m/pN0mOBw/wARWw7sgKhwjIWUuwVR2iA2pGo8ZU/Sv+hwf/qOE/zz79Mv901v28P/APIpQLzifHWoUUqNQdndwi0VZDUJbYLrZjzOtgASTYTPi/GXw+GbEPQYhFZ6iK6ZlVQSSCTlY25X+c5rgPGSnEHocSRUxLg/CVASaL0dOxSJ7ri12B1Y25BQL/p1/duM/wCGrf6bQPuB4+9bCLikw75WQVUQumcoVzA75Qbcr85WYfp0Gwa444WuMKRmLXpl1UNYu1MNfKLE6Em3KSein9z4b/gaf+iJyfRPBYrFcBoYWitJErUWpNWdy1kZmDEUwurWJFiwgdZxrpguHOGtReqmKdKdF6bJYtUF1uHYFRbn5SevGKgrU6dTDVEFTMFqZ6bJmVSchytcEgEjS2k4/p1w8UF4LQon9HjqFNCwv3UYAsARfbYETreHJiFr1TiXptTyUurKKyKDepnBDO3auV1vqCBAh4TpW9XFVsKuFqdbQVGcl6YS1QXTKwYk3HlykvDdJEOIGGro9CuwLU1fKVqBe8aboSCRzU2bytKLo7/fvE/9xg/8jTT9LvcwHV/p/wC0KHU2732s/wC7bf2gXfGelBw+JoYY4ao7YgstJlamFJRczZszArYXOxnRKTbXQziemP8AevB/97if9Bpf9LeMHC4WrVUZqlglJfvVahC0l93ZfxgeafSPiqor0+K0iTSwOLXDhfsldsRUHPWoTS/cnr+GrrUVXQ3VlDKfEMLg/KcViegbNgGwhxldlNKxUrQKl+9cnqs36TW97+c1fQpxg1+HijU0q4Vzh3XmAvc+Q7P7pgd/ERAREQEREBERAREQEREBERAREQEREBKDpb0Uo8RSkmIBtTrLVFueW+ZD+qwNjL+IEDjHCqeJw9TD1VvTqIUIHIEaEeBGhHpMej/CEwmHpYel3KSBAeZtux8ybn3ljEDn+lPRn47qw9erTWnUSqqoE76ElWJZSTbw2mPSXoz8dhxh62IqBDlLlFphmKsGUklTaxA0E6KIHM9I+iC43D06FetUORw4qKtNat1tlKtl7B81AvN+M6PvVwrYWpi6zK6lGcrT6woVsVJy2ufvWvL+IFFguj7UsIMKmIqZVQUlcrTzhAuUL3bE25kTPorwAYGguHSq9SkgsgcLmUXJIuoF9+cuogc70j6L/GVKLvXqp1FVa1NUFOwddmJZSW56bazbW4C9SpSeriqzrSbOKdqa02YA5C4RQWyk5gCbXAPIS9iBzGE6JtTxNbFJi63XV1Ral0pFbUxZLLk0sPzkrDdGaYxAxNZ6leuoK02qFbUwe91aKAqE82tc+MvYgc5xnoscRiaOIOIqo1As1JVFPKpZbNfMpLXF+c19IOiRxdSm9TGYhBSdalNEFIKHUaMQUOY777XnTxAiHDP1WTrWD2t1mVM1/HKRlv7Tk+CfR2uEr1MRQxmJWpVYtVv1RRyWLHMuS25a1rWuZ28QPgn2IgIiICIiAiIgIiICIiAiIgIiICIiAiIgIiICIiAiIgfJ9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2" name="ZoneTexte 11"/>
          <p:cNvSpPr txBox="1"/>
          <p:nvPr/>
        </p:nvSpPr>
        <p:spPr>
          <a:xfrm>
            <a:off x="1014090" y="1844824"/>
            <a:ext cx="7662366" cy="2308324"/>
          </a:xfrm>
          <a:prstGeom prst="rect">
            <a:avLst/>
          </a:prstGeom>
          <a:noFill/>
        </p:spPr>
        <p:txBody>
          <a:bodyPr wrap="square" rtlCol="0">
            <a:spAutoFit/>
          </a:bodyPr>
          <a:lstStyle/>
          <a:p>
            <a:endParaRPr lang="fr-CA" dirty="0" smtClean="0"/>
          </a:p>
          <a:p>
            <a:r>
              <a:rPr lang="fr-CA" dirty="0" smtClean="0"/>
              <a:t>Martin Aubé, membre de plusieurs clubs d’astronomie </a:t>
            </a:r>
          </a:p>
          <a:p>
            <a:endParaRPr lang="fr-CA" dirty="0" smtClean="0"/>
          </a:p>
          <a:p>
            <a:endParaRPr lang="fr-CA" dirty="0" smtClean="0"/>
          </a:p>
          <a:p>
            <a:r>
              <a:rPr lang="fr-CA" dirty="0" smtClean="0"/>
              <a:t>Louis Asselin, club d’astronomie de Saint-Georges de Beauce (SGB) </a:t>
            </a:r>
          </a:p>
          <a:p>
            <a:endParaRPr lang="fr-CA" dirty="0" smtClean="0"/>
          </a:p>
          <a:p>
            <a:endParaRPr lang="fr-CA" dirty="0" smtClean="0"/>
          </a:p>
          <a:p>
            <a:r>
              <a:rPr lang="fr-CA" dirty="0" smtClean="0"/>
              <a:t>Fédération des astronomes </a:t>
            </a:r>
            <a:r>
              <a:rPr lang="fr-CA" dirty="0"/>
              <a:t>a</a:t>
            </a:r>
            <a:r>
              <a:rPr lang="fr-CA" dirty="0" smtClean="0"/>
              <a:t>mateurs du Québec</a:t>
            </a:r>
            <a:endParaRPr lang="fr-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wesomestories.com/images/user/d14f7c7eb3.jpg"/>
          <p:cNvPicPr>
            <a:picLocks noChangeAspect="1" noChangeArrowheads="1"/>
          </p:cNvPicPr>
          <p:nvPr/>
        </p:nvPicPr>
        <p:blipFill>
          <a:blip r:embed="rId3" cstate="print"/>
          <a:srcRect/>
          <a:stretch>
            <a:fillRect/>
          </a:stretch>
        </p:blipFill>
        <p:spPr bwMode="auto">
          <a:xfrm>
            <a:off x="4788024" y="1556792"/>
            <a:ext cx="3544557" cy="4320480"/>
          </a:xfrm>
          <a:prstGeom prst="rect">
            <a:avLst/>
          </a:prstGeom>
          <a:noFill/>
        </p:spPr>
      </p:pic>
      <p:sp>
        <p:nvSpPr>
          <p:cNvPr id="6" name="Titre 1"/>
          <p:cNvSpPr txBox="1">
            <a:spLocks/>
          </p:cNvSpPr>
          <p:nvPr/>
        </p:nvSpPr>
        <p:spPr>
          <a:xfrm>
            <a:off x="899592" y="548680"/>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dirty="0" smtClean="0">
                <a:effectLst>
                  <a:outerShdw blurRad="31750" dist="25400" dir="5400000" algn="tl" rotWithShape="0">
                    <a:srgbClr val="000000">
                      <a:alpha val="25000"/>
                    </a:srgbClr>
                  </a:outerShdw>
                </a:effectLst>
                <a:latin typeface="+mj-lt"/>
                <a:ea typeface="+mj-ea"/>
                <a:cs typeface="+mj-cs"/>
              </a:rPr>
              <a:t>Charles Messier</a:t>
            </a:r>
            <a:endParaRPr lang="fr-FR" sz="2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lang="fr-CA" sz="2800" b="1" i="1" noProof="0" dirty="0" smtClean="0">
              <a:effectLst>
                <a:outerShdw blurRad="31750" dist="25400" dir="5400000" algn="tl" rotWithShape="0">
                  <a:srgbClr val="000000">
                    <a:alpha val="25000"/>
                  </a:srgbClr>
                </a:outerShdw>
              </a:effectLst>
              <a:latin typeface="+mj-lt"/>
              <a:ea typeface="+mj-ea"/>
              <a:cs typeface="+mj-cs"/>
            </a:endParaRPr>
          </a:p>
        </p:txBody>
      </p:sp>
      <p:pic>
        <p:nvPicPr>
          <p:cNvPr id="9"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10" name="ZoneTexte 9"/>
          <p:cNvSpPr txBox="1"/>
          <p:nvPr/>
        </p:nvSpPr>
        <p:spPr>
          <a:xfrm>
            <a:off x="683568" y="1556792"/>
            <a:ext cx="3528392" cy="3970318"/>
          </a:xfrm>
          <a:prstGeom prst="rect">
            <a:avLst/>
          </a:prstGeom>
          <a:noFill/>
        </p:spPr>
        <p:txBody>
          <a:bodyPr wrap="square" rtlCol="0">
            <a:spAutoFit/>
          </a:bodyPr>
          <a:lstStyle/>
          <a:p>
            <a:r>
              <a:rPr lang="fr-CA" dirty="0" smtClean="0"/>
              <a:t>On connait tous le catalogue Messier pour l’observation des objets du ciel profond.  </a:t>
            </a:r>
          </a:p>
          <a:p>
            <a:endParaRPr lang="fr-CA" dirty="0" smtClean="0"/>
          </a:p>
          <a:p>
            <a:r>
              <a:rPr lang="fr-CA" dirty="0" smtClean="0"/>
              <a:t>Charles Messier était tout d’abord un chasseur de comètes et a conçu son catalogue en inscrivant des nébulosités qui n’était pas des comètes.</a:t>
            </a:r>
          </a:p>
          <a:p>
            <a:endParaRPr lang="fr-CA" dirty="0" smtClean="0"/>
          </a:p>
          <a:p>
            <a:r>
              <a:rPr lang="fr-CA" dirty="0" smtClean="0"/>
              <a:t>Messier découvre 20 comètes entre 1760 et 1801 et en étudie 44.</a:t>
            </a:r>
            <a:endParaRPr lang="fr-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Formation du disque protoplanétaire</a:t>
            </a:r>
            <a:endParaRPr kumimoji="0" lang="fr-CA" sz="28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88066" name="Picture 2" descr="http://mariecachet.files.wordpress.com/2013/05/f37-2-our_solar_system.jpg"/>
          <p:cNvPicPr>
            <a:picLocks noChangeAspect="1" noChangeArrowheads="1"/>
          </p:cNvPicPr>
          <p:nvPr/>
        </p:nvPicPr>
        <p:blipFill>
          <a:blip r:embed="rId3" cstate="print"/>
          <a:srcRect/>
          <a:stretch>
            <a:fillRect/>
          </a:stretch>
        </p:blipFill>
        <p:spPr bwMode="auto">
          <a:xfrm>
            <a:off x="3707904" y="1700808"/>
            <a:ext cx="4464496" cy="4808698"/>
          </a:xfrm>
          <a:prstGeom prst="rect">
            <a:avLst/>
          </a:prstGeom>
          <a:noFill/>
        </p:spPr>
      </p:pic>
      <p:pic>
        <p:nvPicPr>
          <p:cNvPr id="88068" name="Picture 4" descr="http://www.decouvertedelunivers.ca/images/faaq.jpg"/>
          <p:cNvPicPr>
            <a:picLocks noChangeAspect="1" noChangeArrowheads="1"/>
          </p:cNvPicPr>
          <p:nvPr/>
        </p:nvPicPr>
        <p:blipFill>
          <a:blip r:embed="rId4" cstate="print"/>
          <a:srcRect/>
          <a:stretch>
            <a:fillRect/>
          </a:stretch>
        </p:blipFill>
        <p:spPr bwMode="auto">
          <a:xfrm>
            <a:off x="323528" y="5949280"/>
            <a:ext cx="1381125" cy="628651"/>
          </a:xfrm>
          <a:prstGeom prst="rect">
            <a:avLst/>
          </a:prstGeom>
          <a:noFill/>
        </p:spPr>
      </p:pic>
      <p:sp>
        <p:nvSpPr>
          <p:cNvPr id="6" name="ZoneTexte 5"/>
          <p:cNvSpPr txBox="1"/>
          <p:nvPr/>
        </p:nvSpPr>
        <p:spPr>
          <a:xfrm>
            <a:off x="683568" y="1700808"/>
            <a:ext cx="2448272" cy="4247317"/>
          </a:xfrm>
          <a:prstGeom prst="rect">
            <a:avLst/>
          </a:prstGeom>
          <a:noFill/>
        </p:spPr>
        <p:txBody>
          <a:bodyPr wrap="square" rtlCol="0">
            <a:spAutoFit/>
          </a:bodyPr>
          <a:lstStyle/>
          <a:p>
            <a:pPr marL="342900" indent="-342900">
              <a:buFont typeface="+mj-lt"/>
              <a:buAutoNum type="arabicPeriod"/>
            </a:pPr>
            <a:r>
              <a:rPr lang="fr-CA" dirty="0" smtClean="0"/>
              <a:t>Effondrement gravitationnel d’un nuage moléculaire</a:t>
            </a:r>
          </a:p>
          <a:p>
            <a:pPr marL="342900" indent="-342900">
              <a:buFont typeface="+mj-lt"/>
              <a:buAutoNum type="arabicPeriod"/>
            </a:pPr>
            <a:endParaRPr lang="fr-CA" dirty="0" smtClean="0"/>
          </a:p>
          <a:p>
            <a:pPr marL="342900" indent="-342900">
              <a:buFont typeface="+mj-lt"/>
              <a:buAutoNum type="arabicPeriod"/>
            </a:pPr>
            <a:r>
              <a:rPr lang="fr-CA" dirty="0"/>
              <a:t>F</a:t>
            </a:r>
            <a:r>
              <a:rPr lang="fr-CA" dirty="0" smtClean="0"/>
              <a:t>ormation du disque protoplanétaire</a:t>
            </a:r>
          </a:p>
          <a:p>
            <a:pPr marL="342900" indent="-342900">
              <a:buFont typeface="+mj-lt"/>
              <a:buAutoNum type="arabicPeriod"/>
            </a:pPr>
            <a:endParaRPr lang="fr-CA" dirty="0" smtClean="0"/>
          </a:p>
          <a:p>
            <a:pPr marL="342900" indent="-342900">
              <a:buFont typeface="+mj-lt"/>
              <a:buAutoNum type="arabicPeriod"/>
            </a:pPr>
            <a:r>
              <a:rPr lang="fr-CA" dirty="0"/>
              <a:t>É</a:t>
            </a:r>
            <a:r>
              <a:rPr lang="fr-CA" dirty="0" smtClean="0"/>
              <a:t>volution du nuage protoplanétaire</a:t>
            </a:r>
          </a:p>
          <a:p>
            <a:pPr marL="342900" indent="-342900">
              <a:buFont typeface="+mj-lt"/>
              <a:buAutoNum type="arabicPeriod"/>
            </a:pPr>
            <a:endParaRPr lang="fr-CA" dirty="0" smtClean="0"/>
          </a:p>
          <a:p>
            <a:pPr marL="342900" indent="-342900">
              <a:buFont typeface="+mj-lt"/>
              <a:buAutoNum type="arabicPeriod"/>
            </a:pPr>
            <a:r>
              <a:rPr lang="fr-CA" dirty="0" smtClean="0"/>
              <a:t>Système solaire actuel</a:t>
            </a:r>
            <a:endParaRPr lang="fr-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75711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z="2800" b="1" i="1" noProof="0" dirty="0" smtClean="0">
                <a:effectLst>
                  <a:outerShdw blurRad="31750" dist="25400" dir="5400000" algn="tl" rotWithShape="0">
                    <a:srgbClr val="000000">
                      <a:alpha val="25000"/>
                    </a:srgbClr>
                  </a:outerShdw>
                </a:effectLst>
                <a:latin typeface="+mj-lt"/>
                <a:ea typeface="+mj-ea"/>
                <a:cs typeface="+mj-cs"/>
              </a:rPr>
              <a:t>Concept </a:t>
            </a:r>
            <a:r>
              <a:rPr lang="fr-CA" sz="2800" b="1" i="1" dirty="0">
                <a:effectLst>
                  <a:outerShdw blurRad="31750" dist="25400" dir="5400000" algn="tl" rotWithShape="0">
                    <a:srgbClr val="000000">
                      <a:alpha val="25000"/>
                    </a:srgbClr>
                  </a:outerShdw>
                </a:effectLst>
                <a:latin typeface="+mj-lt"/>
                <a:ea typeface="+mj-ea"/>
                <a:cs typeface="+mj-cs"/>
              </a:rPr>
              <a:t> </a:t>
            </a:r>
            <a:r>
              <a:rPr lang="fr-CA" sz="2800" b="1" i="1" dirty="0" smtClean="0">
                <a:effectLst>
                  <a:outerShdw blurRad="31750" dist="25400" dir="5400000" algn="tl" rotWithShape="0">
                    <a:srgbClr val="000000">
                      <a:alpha val="25000"/>
                    </a:srgbClr>
                  </a:outerShdw>
                </a:effectLst>
                <a:latin typeface="+mj-lt"/>
                <a:ea typeface="+mj-ea"/>
                <a:cs typeface="+mj-cs"/>
              </a:rPr>
              <a:t>« </a:t>
            </a:r>
            <a:r>
              <a:rPr lang="fr-CA" sz="2800" b="1" i="1" noProof="0" dirty="0" smtClean="0">
                <a:effectLst>
                  <a:outerShdw blurRad="31750" dist="25400" dir="5400000" algn="tl" rotWithShape="0">
                    <a:srgbClr val="000000">
                      <a:alpha val="25000"/>
                    </a:srgbClr>
                  </a:outerShdw>
                </a:effectLst>
                <a:latin typeface="+mj-lt"/>
                <a:ea typeface="+mj-ea"/>
                <a:cs typeface="+mj-cs"/>
              </a:rPr>
              <a:t>boule de neige sale</a:t>
            </a:r>
            <a:r>
              <a:rPr lang="fr-CA" sz="2800" b="1" i="1" dirty="0" smtClean="0">
                <a:effectLst>
                  <a:outerShdw blurRad="31750" dist="25400" dir="5400000" algn="tl" rotWithShape="0">
                    <a:srgbClr val="000000">
                      <a:alpha val="25000"/>
                    </a:srgbClr>
                  </a:outerShdw>
                </a:effectLst>
                <a:latin typeface="+mj-lt"/>
                <a:ea typeface="+mj-ea"/>
                <a:cs typeface="+mj-cs"/>
              </a:rPr>
              <a:t> »</a:t>
            </a:r>
            <a:endParaRPr kumimoji="0" lang="fr-CA" sz="2800" b="1" i="1"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88068" name="Picture 4" descr="http://www.decouvertedelunivers.ca/images/faaq.jpg"/>
          <p:cNvPicPr>
            <a:picLocks noChangeAspect="1" noChangeArrowheads="1"/>
          </p:cNvPicPr>
          <p:nvPr/>
        </p:nvPicPr>
        <p:blipFill>
          <a:blip r:embed="rId3" cstate="print"/>
          <a:srcRect/>
          <a:stretch>
            <a:fillRect/>
          </a:stretch>
        </p:blipFill>
        <p:spPr bwMode="auto">
          <a:xfrm>
            <a:off x="323528" y="5949280"/>
            <a:ext cx="1381125" cy="628651"/>
          </a:xfrm>
          <a:prstGeom prst="rect">
            <a:avLst/>
          </a:prstGeom>
          <a:noFill/>
        </p:spPr>
      </p:pic>
      <p:sp>
        <p:nvSpPr>
          <p:cNvPr id="6" name="ZoneTexte 5"/>
          <p:cNvSpPr txBox="1"/>
          <p:nvPr/>
        </p:nvSpPr>
        <p:spPr>
          <a:xfrm>
            <a:off x="683568" y="1412776"/>
            <a:ext cx="2664296" cy="2308324"/>
          </a:xfrm>
          <a:prstGeom prst="rect">
            <a:avLst/>
          </a:prstGeom>
          <a:noFill/>
        </p:spPr>
        <p:txBody>
          <a:bodyPr wrap="square" rtlCol="0">
            <a:spAutoFit/>
          </a:bodyPr>
          <a:lstStyle/>
          <a:p>
            <a:endParaRPr lang="fr-CA" dirty="0" smtClean="0"/>
          </a:p>
          <a:p>
            <a:r>
              <a:rPr lang="fr-CA" dirty="0" smtClean="0"/>
              <a:t>Un article paru dans Astrophysical Journal en 1950 qui proposait la théorie du « conglomérat glacé »  ,plus tard nommé </a:t>
            </a:r>
            <a:r>
              <a:rPr lang="fr-CA" dirty="0"/>
              <a:t> </a:t>
            </a:r>
            <a:r>
              <a:rPr lang="fr-CA" dirty="0" smtClean="0"/>
              <a:t>« boule de neige sale ».</a:t>
            </a:r>
            <a:endParaRPr lang="fr-CA" dirty="0"/>
          </a:p>
        </p:txBody>
      </p:sp>
      <p:pic>
        <p:nvPicPr>
          <p:cNvPr id="7" name="Picture 2" descr="http://www.scienceclarified.com/scitech/images/lsca_0001_0001_0_img0017.jpg"/>
          <p:cNvPicPr>
            <a:picLocks noChangeAspect="1" noChangeArrowheads="1"/>
          </p:cNvPicPr>
          <p:nvPr/>
        </p:nvPicPr>
        <p:blipFill>
          <a:blip r:embed="rId4" cstate="print"/>
          <a:srcRect/>
          <a:stretch>
            <a:fillRect/>
          </a:stretch>
        </p:blipFill>
        <p:spPr bwMode="auto">
          <a:xfrm>
            <a:off x="3563888" y="1772817"/>
            <a:ext cx="5222942" cy="3632200"/>
          </a:xfrm>
          <a:prstGeom prst="rect">
            <a:avLst/>
          </a:prstGeom>
          <a:noFill/>
        </p:spPr>
      </p:pic>
      <p:sp>
        <p:nvSpPr>
          <p:cNvPr id="8" name="ZoneTexte 7"/>
          <p:cNvSpPr txBox="1"/>
          <p:nvPr/>
        </p:nvSpPr>
        <p:spPr>
          <a:xfrm>
            <a:off x="3563888" y="5589240"/>
            <a:ext cx="3312368" cy="369332"/>
          </a:xfrm>
          <a:prstGeom prst="rect">
            <a:avLst/>
          </a:prstGeom>
          <a:noFill/>
        </p:spPr>
        <p:txBody>
          <a:bodyPr wrap="square" rtlCol="0">
            <a:spAutoFit/>
          </a:bodyPr>
          <a:lstStyle/>
          <a:p>
            <a:r>
              <a:rPr lang="fr-CA" dirty="0" smtClean="0"/>
              <a:t>Fred Lawrence Whipple</a:t>
            </a:r>
            <a:endParaRPr lang="fr-C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nderi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10944</TotalTime>
  <Words>4078</Words>
  <Application>Microsoft Office PowerPoint</Application>
  <PresentationFormat>Affichage à l'écran (4:3)</PresentationFormat>
  <Paragraphs>837</Paragraphs>
  <Slides>68</Slides>
  <Notes>68</Notes>
  <HiddenSlides>0</HiddenSlides>
  <MMClips>0</MMClips>
  <ScaleCrop>false</ScaleCrop>
  <HeadingPairs>
    <vt:vector size="4" baseType="variant">
      <vt:variant>
        <vt:lpstr>Thème</vt:lpstr>
      </vt:variant>
      <vt:variant>
        <vt:i4>1</vt:i4>
      </vt:variant>
      <vt:variant>
        <vt:lpstr>Titres des diapositives</vt:lpstr>
      </vt:variant>
      <vt:variant>
        <vt:i4>68</vt:i4>
      </vt:variant>
    </vt:vector>
  </HeadingPairs>
  <TitlesOfParts>
    <vt:vector size="69" baseType="lpstr">
      <vt:lpstr>Fonderie</vt:lpstr>
      <vt:lpstr>Les comètes Thème de l’année 2015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comètes</dc:title>
  <dc:creator>Martin Aubé</dc:creator>
  <cp:lastModifiedBy>Damien</cp:lastModifiedBy>
  <cp:revision>562</cp:revision>
  <dcterms:created xsi:type="dcterms:W3CDTF">2014-04-01T01:36:14Z</dcterms:created>
  <dcterms:modified xsi:type="dcterms:W3CDTF">2015-03-18T20:34:38Z</dcterms:modified>
</cp:coreProperties>
</file>